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2"/>
  </p:notesMasterIdLst>
  <p:handoutMasterIdLst>
    <p:handoutMasterId r:id="rId53"/>
  </p:handoutMasterIdLst>
  <p:sldIdLst>
    <p:sldId id="356" r:id="rId2"/>
    <p:sldId id="265" r:id="rId3"/>
    <p:sldId id="266" r:id="rId4"/>
    <p:sldId id="267" r:id="rId5"/>
    <p:sldId id="269" r:id="rId6"/>
    <p:sldId id="272" r:id="rId7"/>
    <p:sldId id="273" r:id="rId8"/>
    <p:sldId id="274" r:id="rId9"/>
    <p:sldId id="276" r:id="rId10"/>
    <p:sldId id="277" r:id="rId11"/>
    <p:sldId id="279" r:id="rId12"/>
    <p:sldId id="280" r:id="rId13"/>
    <p:sldId id="281" r:id="rId14"/>
    <p:sldId id="300" r:id="rId15"/>
    <p:sldId id="301" r:id="rId16"/>
    <p:sldId id="302" r:id="rId17"/>
    <p:sldId id="303" r:id="rId18"/>
    <p:sldId id="306" r:id="rId19"/>
    <p:sldId id="307" r:id="rId20"/>
    <p:sldId id="308" r:id="rId21"/>
    <p:sldId id="309" r:id="rId22"/>
    <p:sldId id="310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9" r:id="rId40"/>
    <p:sldId id="335" r:id="rId41"/>
    <p:sldId id="336" r:id="rId42"/>
    <p:sldId id="337" r:id="rId43"/>
    <p:sldId id="338" r:id="rId44"/>
    <p:sldId id="339" r:id="rId45"/>
    <p:sldId id="340" r:id="rId46"/>
    <p:sldId id="347" r:id="rId47"/>
    <p:sldId id="349" r:id="rId48"/>
    <p:sldId id="350" r:id="rId49"/>
    <p:sldId id="351" r:id="rId50"/>
    <p:sldId id="353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99"/>
    <a:srgbClr val="143C83"/>
    <a:srgbClr val="004080"/>
    <a:srgbClr val="FF0000"/>
    <a:srgbClr val="6666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023" autoAdjust="0"/>
  </p:normalViewPr>
  <p:slideViewPr>
    <p:cSldViewPr snapToGrid="0">
      <p:cViewPr>
        <p:scale>
          <a:sx n="81" d="100"/>
          <a:sy n="81" d="100"/>
        </p:scale>
        <p:origin x="-1020" y="-72"/>
      </p:cViewPr>
      <p:guideLst>
        <p:guide orient="horz" pos="2160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61B5AD-92F4-9645-BFA0-9B46D28ED8F9}" type="datetimeFigureOut">
              <a:rPr lang="en-US"/>
              <a:pPr>
                <a:defRPr/>
              </a:pPr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F80AD4A-08E9-0F4B-AD1B-1F104F763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91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2B17128-C3E0-0840-873E-65F82D4F7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316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F496808-C523-924C-9A00-B56C65086CCC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526BF4E-27CE-DE4A-B82A-18284F0A502B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29FD849-1D05-F049-97F4-7DFE8AD0395F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44F37F6-9B1A-5948-96A2-5F907B107FE7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01A0C10-7864-A34C-A63C-22F4CA414930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8197610-40E0-2B4F-B6AF-BDB7C5F65DFF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67D327E-9F99-4940-9B6F-456D1F9E6237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2F04640-80F1-D545-8D0A-04E475AE6035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54DCEA2-7E27-5441-A607-801459102357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195C2E1-3D9A-BB42-ADBE-4D5BDF68C0F2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F1D1A8F-2051-8242-9DEB-E379CCC3D731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1000">
                <a:latin typeface="Arial" charset="0"/>
                <a:ea typeface="MS PGothic" charset="0"/>
                <a:cs typeface="MS PGothic" charset="0"/>
              </a:rPr>
              <a:t>© 2017 Pearson Education, Inc.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65759" y="807513"/>
            <a:ext cx="8695883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4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81756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1000">
                <a:latin typeface="Arial" charset="0"/>
                <a:ea typeface="MS PGothic" charset="0"/>
                <a:cs typeface="MS PGothic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3" r:id="rId2"/>
    <p:sldLayoutId id="214748416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charset="0"/>
          <a:ea typeface="ヒラギノ角ゴ Pro W3" charset="0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charset="0"/>
          <a:ea typeface="ヒラギノ角ゴ Pro W3" charset="0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charset="0"/>
          <a:ea typeface="ヒラギノ角ゴ Pro W3" charset="0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charset="0"/>
          <a:ea typeface="ヒラギノ角ゴ Pro W3" charset="0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ChangeArrowheads="1"/>
          </p:cNvSpPr>
          <p:nvPr/>
        </p:nvSpPr>
        <p:spPr bwMode="auto"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3000">
              <a:solidFill>
                <a:schemeClr val="tx2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5105400" y="5410200"/>
            <a:ext cx="403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100">
              <a:latin typeface="Arial" charset="0"/>
            </a:endParaRPr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5105400" y="700088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Lecture Presentation</a:t>
            </a:r>
          </a:p>
        </p:txBody>
      </p:sp>
      <p:sp>
        <p:nvSpPr>
          <p:cNvPr id="5124" name="Title 1"/>
          <p:cNvSpPr>
            <a:spLocks noGrp="1"/>
          </p:cNvSpPr>
          <p:nvPr/>
        </p:nvSpPr>
        <p:spPr bwMode="auto">
          <a:xfrm>
            <a:off x="5105400" y="1676400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400" b="1">
                <a:latin typeface="Arial" charset="0"/>
              </a:rPr>
              <a:t>Chapter 2</a:t>
            </a:r>
            <a:br>
              <a:rPr lang="en-US" sz="3400" b="1">
                <a:latin typeface="Arial" charset="0"/>
              </a:rPr>
            </a:br>
            <a:r>
              <a:rPr lang="en-US" sz="3400" b="1">
                <a:latin typeface="Arial" charset="0"/>
              </a:rPr>
              <a:t/>
            </a:r>
            <a:br>
              <a:rPr lang="en-US" sz="3400" b="1">
                <a:latin typeface="Arial" charset="0"/>
              </a:rPr>
            </a:br>
            <a:r>
              <a:rPr lang="en-US" sz="3400" b="1">
                <a:latin typeface="Arial" charset="0"/>
              </a:rPr>
              <a:t>Atoms and Elements</a:t>
            </a:r>
            <a:endParaRPr lang="en-US" sz="3400">
              <a:latin typeface="Arial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28600"/>
            <a:ext cx="4856162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2850011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</a:t>
            </a:r>
            <a:r>
              <a:rPr lang="en-US" i="1" dirty="0">
                <a:latin typeface="Arial" charset="0"/>
              </a:rPr>
              <a:t>law of definite proportions </a:t>
            </a:r>
            <a:r>
              <a:rPr lang="en-US" dirty="0">
                <a:latin typeface="Arial" charset="0"/>
              </a:rPr>
              <a:t>is sometimes called the </a:t>
            </a:r>
            <a:r>
              <a:rPr lang="en-US" i="1" dirty="0">
                <a:latin typeface="Arial" charset="0"/>
              </a:rPr>
              <a:t>law of constant composition</a:t>
            </a:r>
            <a:r>
              <a:rPr lang="en-US" dirty="0" smtClean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  <a:p>
            <a:pPr marL="746125" lvl="2" indent="-342900" defTabSz="795338" eaLnBrk="1" hangingPunct="1">
              <a:buFont typeface="Arial" panose="020B0604020202020204" pitchFamily="34" charset="0"/>
              <a:buChar char="–"/>
            </a:pPr>
            <a:r>
              <a:rPr lang="en-US" dirty="0">
                <a:latin typeface="Arial" charset="0"/>
              </a:rPr>
              <a:t>For example, the decomposition of 18.0 g of water results in 16.0 g of oxygen and 2.0 g of hydrogen, or an oxygen-to-hydrogen mass ratio of the following: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The Law of Definite Proportions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676" name="Picture 7" descr="C:\Documents and Settings\GEX User\Desktop\IRDVDs\50627 Tro IRDVD\Lecture\component\02_pg48 equa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4668838"/>
            <a:ext cx="46164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3711785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ea typeface="+mn-ea"/>
                <a:cs typeface="+mn-cs"/>
              </a:rPr>
              <a:t>In 1804, John Dalton published his </a:t>
            </a:r>
            <a:r>
              <a:rPr lang="en-US" sz="3000" b="1" dirty="0" smtClean="0">
                <a:ea typeface="+mn-ea"/>
                <a:cs typeface="+mn-cs"/>
              </a:rPr>
              <a:t>law of multiple proportions</a:t>
            </a:r>
            <a:r>
              <a:rPr lang="en-US" sz="3000" dirty="0" smtClean="0">
                <a:ea typeface="+mn-ea"/>
                <a:cs typeface="+mn-cs"/>
              </a:rPr>
              <a:t>.</a:t>
            </a:r>
            <a:endParaRPr lang="en-US" sz="1100" b="1" dirty="0" smtClean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sz="2600" b="1" i="1" dirty="0" smtClean="0">
                <a:solidFill>
                  <a:srgbClr val="000000"/>
                </a:solidFill>
                <a:ea typeface="+mn-ea"/>
                <a:cs typeface="+mn-cs"/>
              </a:rPr>
              <a:t>When two elements (call them A and B) form two different compounds, the masses of element B that combine with 1 g of element A can be expressed as a ratio of small whole numbers</a:t>
            </a:r>
            <a:r>
              <a:rPr lang="en-US" sz="2600" b="1" i="1" dirty="0" smtClean="0">
                <a:solidFill>
                  <a:srgbClr val="000000"/>
                </a:solidFill>
              </a:rPr>
              <a:t>.</a:t>
            </a:r>
            <a:endParaRPr lang="en-US" sz="2600" i="1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3000" dirty="0" smtClean="0">
                <a:ea typeface="+mn-ea"/>
                <a:cs typeface="+mn-cs"/>
              </a:rPr>
              <a:t>An atom of A combines with either one, two, three, or more atoms of B (AB</a:t>
            </a:r>
            <a:r>
              <a:rPr lang="en-US" sz="3000" baseline="-25000" dirty="0" smtClean="0">
                <a:ea typeface="+mn-ea"/>
                <a:cs typeface="+mn-cs"/>
              </a:rPr>
              <a:t>1</a:t>
            </a:r>
            <a:r>
              <a:rPr lang="en-US" sz="3000" dirty="0" smtClean="0">
                <a:ea typeface="+mn-ea"/>
                <a:cs typeface="+mn-cs"/>
              </a:rPr>
              <a:t>, AB</a:t>
            </a:r>
            <a:r>
              <a:rPr lang="en-US" sz="3000" baseline="-25000" dirty="0" smtClean="0">
                <a:ea typeface="+mn-ea"/>
                <a:cs typeface="+mn-cs"/>
              </a:rPr>
              <a:t>2</a:t>
            </a:r>
            <a:r>
              <a:rPr lang="en-US" sz="3000" dirty="0" smtClean="0">
                <a:ea typeface="+mn-ea"/>
                <a:cs typeface="+mn-cs"/>
              </a:rPr>
              <a:t>, AB</a:t>
            </a:r>
            <a:r>
              <a:rPr lang="en-US" sz="3000" baseline="-25000" dirty="0" smtClean="0">
                <a:ea typeface="+mn-ea"/>
                <a:cs typeface="+mn-cs"/>
              </a:rPr>
              <a:t>3</a:t>
            </a:r>
            <a:r>
              <a:rPr lang="en-US" sz="3000" dirty="0" smtClean="0">
                <a:ea typeface="+mn-ea"/>
                <a:cs typeface="+mn-cs"/>
              </a:rPr>
              <a:t>, etc.).</a:t>
            </a:r>
          </a:p>
        </p:txBody>
      </p:sp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The Law of Multiple Proportions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419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Carbon monoxide and carbon dioxide are two compounds composed of the same two elements: carbon and oxygen. </a:t>
            </a:r>
          </a:p>
          <a:p>
            <a:pPr lvl="1" eaLnBrk="1" hangingPunct="1"/>
            <a:endParaRPr lang="en-US">
              <a:latin typeface="Arial" charset="0"/>
            </a:endParaRPr>
          </a:p>
          <a:p>
            <a:pPr lvl="1" eaLnBrk="1" hangingPunct="1"/>
            <a:r>
              <a:rPr lang="en-US">
                <a:latin typeface="Arial" charset="0"/>
              </a:rPr>
              <a:t>The mass ratio of oxygen to carbon in carbon dioxide is 2.67:1; therefore, 2.67 g of oxygen reacts with 1 g of carbon.</a:t>
            </a:r>
          </a:p>
          <a:p>
            <a:pPr lvl="1" eaLnBrk="1" hangingPunct="1">
              <a:buFontTx/>
              <a:buNone/>
            </a:pPr>
            <a:r>
              <a:rPr lang="en-US">
                <a:latin typeface="Arial" charset="0"/>
              </a:rPr>
              <a:t> </a:t>
            </a:r>
          </a:p>
          <a:p>
            <a:pPr lvl="1" eaLnBrk="1" hangingPunct="1"/>
            <a:r>
              <a:rPr lang="en-US">
                <a:latin typeface="Arial" charset="0"/>
              </a:rPr>
              <a:t>In carbon monoxide, however, the mass ratio of oxygen to carbon is 1.33:1, or 1.33 g of oxygen to every 1 g of carbon.</a:t>
            </a:r>
          </a:p>
        </p:txBody>
      </p:sp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The Law of Multiple Proportions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419600"/>
          </a:xfrm>
        </p:spPr>
        <p:txBody>
          <a:bodyPr/>
          <a:lstStyle/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pPr>
              <a:buFontTx/>
              <a:buNone/>
            </a:pPr>
            <a:endParaRPr lang="en-US">
              <a:latin typeface="Arial" charset="0"/>
            </a:endParaRPr>
          </a:p>
          <a:p>
            <a:pPr>
              <a:buFontTx/>
              <a:buNone/>
            </a:pPr>
            <a:endParaRPr lang="en-US">
              <a:latin typeface="Arial" charset="0"/>
            </a:endParaRPr>
          </a:p>
          <a:p>
            <a:pPr>
              <a:buFontTx/>
              <a:buNone/>
            </a:pP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ratio of these two masses is itself a small whole number.</a:t>
            </a:r>
          </a:p>
          <a:p>
            <a:pPr>
              <a:buFontTx/>
              <a:buNone/>
            </a:pPr>
            <a:r>
              <a:rPr lang="en-US">
                <a:latin typeface="Arial" charset="0"/>
              </a:rPr>
              <a:t>		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4819" name="Picture 8" descr="C:\Documents and Settings\GEX User\Desktop\IRDVDs\50627 Tro IRDVD\Lecture\component\02_pg50 equ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5354638"/>
            <a:ext cx="71850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latin typeface="Arial" charset="0"/>
                <a:cs typeface="Arial" charset="0"/>
              </a:rPr>
              <a:t>The Law of Multiple Proportions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9"/>
          <a:stretch/>
        </p:blipFill>
        <p:spPr>
          <a:xfrm>
            <a:off x="1111270" y="748665"/>
            <a:ext cx="6921459" cy="2807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419600"/>
          </a:xfrm>
        </p:spPr>
        <p:txBody>
          <a:bodyPr/>
          <a:lstStyle/>
          <a:p>
            <a:r>
              <a:rPr lang="en-US">
                <a:latin typeface="Arial" charset="0"/>
              </a:rPr>
              <a:t>All atoms are composed of the same subatomic particles: </a:t>
            </a:r>
          </a:p>
          <a:p>
            <a:pPr lvl="1"/>
            <a:r>
              <a:rPr lang="en-US">
                <a:latin typeface="Arial" charset="0"/>
              </a:rPr>
              <a:t>Protons </a:t>
            </a:r>
          </a:p>
          <a:p>
            <a:pPr lvl="1"/>
            <a:r>
              <a:rPr lang="en-US">
                <a:latin typeface="Arial" charset="0"/>
              </a:rPr>
              <a:t>Neutrons </a:t>
            </a:r>
          </a:p>
          <a:p>
            <a:pPr lvl="1"/>
            <a:r>
              <a:rPr lang="en-US">
                <a:latin typeface="Arial" charset="0"/>
              </a:rPr>
              <a:t>Electrons </a:t>
            </a:r>
          </a:p>
          <a:p>
            <a:r>
              <a:rPr lang="en-US">
                <a:latin typeface="Arial" charset="0"/>
              </a:rPr>
              <a:t>Protons and neutrons, as we saw earlier, have nearly identical masses. </a:t>
            </a:r>
          </a:p>
          <a:p>
            <a:pPr lvl="1"/>
            <a:r>
              <a:rPr lang="en-US">
                <a:latin typeface="Arial" charset="0"/>
              </a:rPr>
              <a:t>The mass of the proton is 1.67262 × 10</a:t>
            </a:r>
            <a:r>
              <a:rPr lang="en-US" baseline="30000">
                <a:latin typeface="Arial" charset="0"/>
              </a:rPr>
              <a:t>–27</a:t>
            </a:r>
            <a:r>
              <a:rPr lang="en-US">
                <a:latin typeface="Arial" charset="0"/>
              </a:rPr>
              <a:t> kg. </a:t>
            </a:r>
          </a:p>
          <a:p>
            <a:pPr lvl="1"/>
            <a:r>
              <a:rPr lang="en-US">
                <a:latin typeface="Arial" charset="0"/>
              </a:rPr>
              <a:t>The mass of the neutron is 1.67493 × 10</a:t>
            </a:r>
            <a:r>
              <a:rPr lang="en-US" baseline="30000">
                <a:latin typeface="Arial" charset="0"/>
              </a:rPr>
              <a:t>–27</a:t>
            </a:r>
            <a:r>
              <a:rPr lang="en-US">
                <a:latin typeface="Arial" charset="0"/>
              </a:rPr>
              <a:t> kg.</a:t>
            </a:r>
          </a:p>
          <a:p>
            <a:pPr lvl="1"/>
            <a:r>
              <a:rPr lang="en-US">
                <a:latin typeface="Arial" charset="0"/>
              </a:rPr>
              <a:t>The mass of the electron is 0.00091 × 10</a:t>
            </a:r>
            <a:r>
              <a:rPr lang="en-US" baseline="30000">
                <a:latin typeface="Arial" charset="0"/>
              </a:rPr>
              <a:t>–27</a:t>
            </a:r>
            <a:r>
              <a:rPr lang="en-US">
                <a:latin typeface="Arial" charset="0"/>
              </a:rPr>
              <a:t> kg.</a:t>
            </a:r>
          </a:p>
        </p:txBody>
      </p:sp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Subatomic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1155700"/>
            <a:ext cx="8696325" cy="4419600"/>
          </a:xfrm>
        </p:spPr>
        <p:txBody>
          <a:bodyPr/>
          <a:lstStyle/>
          <a:p>
            <a:r>
              <a:rPr lang="en-US" i="1">
                <a:latin typeface="Arial" charset="0"/>
              </a:rPr>
              <a:t>The charge of the proton and the electron are equal in magnitude but opposite in sign</a:t>
            </a:r>
            <a:r>
              <a:rPr lang="en-US">
                <a:latin typeface="Arial" charset="0"/>
              </a:rPr>
              <a:t>. The neutron has no charge.</a:t>
            </a:r>
          </a:p>
        </p:txBody>
      </p:sp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Subatomic Particles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1"/>
          <a:stretch/>
        </p:blipFill>
        <p:spPr>
          <a:xfrm>
            <a:off x="304800" y="3429000"/>
            <a:ext cx="8534400" cy="2210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1514475"/>
            <a:ext cx="8696325" cy="4419600"/>
          </a:xfrm>
        </p:spPr>
        <p:txBody>
          <a:bodyPr/>
          <a:lstStyle/>
          <a:p>
            <a:r>
              <a:rPr lang="en-US">
                <a:latin typeface="Arial" charset="0"/>
              </a:rPr>
              <a:t>The most important number to the identity of an atom is the number of protons in its nucleus. </a:t>
            </a:r>
          </a:p>
          <a:p>
            <a:r>
              <a:rPr lang="en-US" i="1">
                <a:latin typeface="Arial" charset="0"/>
              </a:rPr>
              <a:t>The number of protons defines the element</a:t>
            </a:r>
            <a:r>
              <a:rPr lang="en-US">
                <a:latin typeface="Arial" charset="0"/>
              </a:rPr>
              <a:t>.</a:t>
            </a:r>
          </a:p>
          <a:p>
            <a:r>
              <a:rPr lang="en-US">
                <a:latin typeface="Arial" charset="0"/>
              </a:rPr>
              <a:t>The number of protons in an atom</a:t>
            </a:r>
            <a:r>
              <a:rPr lang="en-US" altLang="ja-JP">
                <a:latin typeface="Arial" charset="0"/>
              </a:rPr>
              <a:t>’s nucleus is its </a:t>
            </a:r>
            <a:r>
              <a:rPr lang="en-US" altLang="ja-JP" b="1">
                <a:latin typeface="Arial" charset="0"/>
              </a:rPr>
              <a:t>atomic number </a:t>
            </a:r>
            <a:r>
              <a:rPr lang="en-US" altLang="ja-JP">
                <a:latin typeface="Arial" charset="0"/>
              </a:rPr>
              <a:t>and is given the symbol </a:t>
            </a:r>
            <a:r>
              <a:rPr lang="en-US" altLang="ja-JP" b="1" i="1">
                <a:latin typeface="Arial" charset="0"/>
              </a:rPr>
              <a:t>Z</a:t>
            </a:r>
            <a:r>
              <a:rPr lang="en-US" altLang="ja-JP">
                <a:latin typeface="Arial" charset="0"/>
              </a:rPr>
              <a:t>.</a:t>
            </a:r>
            <a:endParaRPr lang="en-US">
              <a:latin typeface="Arial" charset="0"/>
            </a:endParaRPr>
          </a:p>
        </p:txBody>
      </p:sp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Elements: Defined by Their Numbers of Protons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Elements: Defined by Their Numbers of Protons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5"/>
          <a:stretch/>
        </p:blipFill>
        <p:spPr>
          <a:xfrm>
            <a:off x="904875" y="1263789"/>
            <a:ext cx="7334250" cy="4898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81978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All atoms of a given element have the same number of protons; however, they do not necessarily have the same number of neutrons.</a:t>
            </a:r>
          </a:p>
          <a:p>
            <a:pPr marL="804863" lvl="2" indent="-342900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For example, all neon atoms contain 10 protons, but they may contain 10, 11, or 12 neutrons. All three types of neon atoms exist, and each has a slightly different mass. 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Atoms with the same number of protons but a different number of neutrons are called 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isotopes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.</a:t>
            </a: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Isotopes: Varied Number of Neutrons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41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relative amount of each different isotope in a naturally occurring sample of a given element is roughly constant. </a:t>
            </a:r>
          </a:p>
          <a:p>
            <a:pPr>
              <a:defRPr/>
            </a:pPr>
            <a:endParaRPr lang="en-US" sz="14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These percentages are called the </a:t>
            </a:r>
            <a:r>
              <a:rPr lang="en-US" b="1" dirty="0" smtClean="0">
                <a:ea typeface="+mn-ea"/>
                <a:cs typeface="+mn-cs"/>
              </a:rPr>
              <a:t>natural abundance</a:t>
            </a:r>
            <a:r>
              <a:rPr lang="en-US" dirty="0" smtClean="0">
                <a:ea typeface="+mn-ea"/>
                <a:cs typeface="+mn-cs"/>
              </a:rPr>
              <a:t> of the isotopes.</a:t>
            </a:r>
          </a:p>
          <a:p>
            <a:pPr>
              <a:defRPr/>
            </a:pPr>
            <a:endParaRPr lang="en-US" sz="12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Advances in mass spectrometry have allowed accurate measurements that reveal small but significant variations in the natural abundance of isotopes for many elements.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Isotopes: Varied Number of Neutrons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22884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If you cut a piece of graphite from the tip of a pencil into smaller and smaller pieces, how far could you go? Could you divide it forever?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Cutting the graphite from a pencil tip into smaller and smaller pieces (far smaller than the eye could see) would eventually yield individual </a:t>
            </a:r>
            <a:r>
              <a:rPr lang="en-US" b="1" dirty="0" smtClean="0">
                <a:ea typeface="+mn-ea"/>
                <a:cs typeface="+mn-cs"/>
              </a:rPr>
              <a:t>carbon atoms</a:t>
            </a:r>
            <a:r>
              <a:rPr lang="en-US" i="1" dirty="0" smtClean="0">
                <a:ea typeface="+mn-ea"/>
                <a:cs typeface="+mn-cs"/>
              </a:rPr>
              <a:t>. </a:t>
            </a:r>
          </a:p>
        </p:txBody>
      </p:sp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If You Cut a Piece of Graphite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659312"/>
          </a:xfrm>
        </p:spPr>
        <p:txBody>
          <a:bodyPr/>
          <a:lstStyle/>
          <a:p>
            <a:r>
              <a:rPr lang="en-US">
                <a:latin typeface="Arial" charset="0"/>
              </a:rPr>
              <a:t>The sum of the number of neutrons and protons in an atom is its </a:t>
            </a:r>
            <a:r>
              <a:rPr lang="en-US" b="1">
                <a:latin typeface="Arial" charset="0"/>
              </a:rPr>
              <a:t>mass number</a:t>
            </a:r>
            <a:r>
              <a:rPr lang="en-US">
                <a:latin typeface="Arial" charset="0"/>
              </a:rPr>
              <a:t> and is represented by the symbol </a:t>
            </a:r>
            <a:r>
              <a:rPr lang="en-US" b="1" i="1">
                <a:latin typeface="Arial" charset="0"/>
              </a:rPr>
              <a:t>A</a:t>
            </a:r>
            <a:r>
              <a:rPr lang="en-US">
                <a:latin typeface="Arial" charset="0"/>
              </a:rPr>
              <a:t>.</a:t>
            </a:r>
          </a:p>
          <a:p>
            <a:pPr>
              <a:buFontTx/>
              <a:buNone/>
            </a:pPr>
            <a:r>
              <a:rPr lang="en-US" sz="2800" i="1">
                <a:latin typeface="Arial" charset="0"/>
              </a:rPr>
              <a:t>A </a:t>
            </a:r>
            <a:r>
              <a:rPr lang="en-US" sz="2800">
                <a:latin typeface="Arial" charset="0"/>
              </a:rPr>
              <a:t>= number of protons (p) + number of neutrons (n)</a:t>
            </a:r>
          </a:p>
          <a:p>
            <a:endParaRPr lang="en-US" sz="2800" b="1" i="1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pPr lvl="1"/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X is the chemical symbol, </a:t>
            </a:r>
            <a:r>
              <a:rPr lang="en-US" i="1">
                <a:latin typeface="Arial" charset="0"/>
              </a:rPr>
              <a:t>A</a:t>
            </a:r>
            <a:r>
              <a:rPr lang="en-US">
                <a:latin typeface="Arial" charset="0"/>
              </a:rPr>
              <a:t> is the mass number, and </a:t>
            </a:r>
            <a:r>
              <a:rPr lang="en-US" i="1">
                <a:latin typeface="Arial" charset="0"/>
              </a:rPr>
              <a:t>Z</a:t>
            </a:r>
            <a:r>
              <a:rPr lang="en-US">
                <a:latin typeface="Arial" charset="0"/>
              </a:rPr>
              <a:t> is the atomic number. </a:t>
            </a:r>
            <a:endParaRPr lang="en-US" b="1">
              <a:latin typeface="Arial" charset="0"/>
            </a:endParaRPr>
          </a:p>
        </p:txBody>
      </p:sp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Isotopes: Varied Number of Neutrons</a:t>
            </a: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3493" name="Picture 12" descr="C:\Documents and Settings\GEX User\Desktop\IRDVDs\50627 Tro IRDVD\Lecture\component\02_slide 43_mathtyp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5589588"/>
            <a:ext cx="2635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6"/>
          <a:stretch/>
        </p:blipFill>
        <p:spPr>
          <a:xfrm>
            <a:off x="1306598" y="3046475"/>
            <a:ext cx="6530804" cy="133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17563"/>
            <a:ext cx="8696325" cy="4419600"/>
          </a:xfrm>
        </p:spPr>
        <p:txBody>
          <a:bodyPr/>
          <a:lstStyle/>
          <a:p>
            <a:r>
              <a:rPr lang="en-US">
                <a:latin typeface="Arial" charset="0"/>
              </a:rPr>
              <a:t>A second common notation for isotopes is the chemical symbol (or chemical name) followed by a dash and the mass number of the isotope.</a:t>
            </a:r>
          </a:p>
          <a:p>
            <a:endParaRPr lang="en-US">
              <a:latin typeface="Arial" charset="0"/>
            </a:endParaRPr>
          </a:p>
          <a:p>
            <a:pPr>
              <a:buFontTx/>
              <a:buNone/>
            </a:pPr>
            <a:endParaRPr lang="en-US">
              <a:latin typeface="Arial" charset="0"/>
            </a:endParaRPr>
          </a:p>
        </p:txBody>
      </p:sp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Isotopes: Varied Number of Neutrons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4516" name="Picture 10" descr="C:\Documents and Settings\GEX User\Desktop\IRDVDs\50627 Tro IRDVD\Lecture\component\02_slide 44_mathtyp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4786313"/>
            <a:ext cx="41941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5"/>
          <a:stretch/>
        </p:blipFill>
        <p:spPr>
          <a:xfrm>
            <a:off x="304800" y="3038793"/>
            <a:ext cx="8534400" cy="1334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Isotopes: Varied Number of Neutrons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3"/>
          <a:stretch/>
        </p:blipFill>
        <p:spPr>
          <a:xfrm>
            <a:off x="304800" y="2273427"/>
            <a:ext cx="8534400" cy="196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419600"/>
          </a:xfrm>
        </p:spPr>
        <p:txBody>
          <a:bodyPr/>
          <a:lstStyle/>
          <a:p>
            <a:r>
              <a:rPr lang="en-US">
                <a:latin typeface="Arial" charset="0"/>
              </a:rPr>
              <a:t>The number of electrons in a neutral atom is equal to the number of protons in its nucleus (designated by its atomic number </a:t>
            </a:r>
            <a:r>
              <a:rPr lang="en-US" i="1">
                <a:latin typeface="Arial" charset="0"/>
              </a:rPr>
              <a:t>Z</a:t>
            </a:r>
            <a:r>
              <a:rPr lang="en-US">
                <a:latin typeface="Arial" charset="0"/>
              </a:rPr>
              <a:t>).</a:t>
            </a:r>
          </a:p>
          <a:p>
            <a:endParaRPr lang="en-US" sz="1200">
              <a:latin typeface="Arial" charset="0"/>
            </a:endParaRPr>
          </a:p>
          <a:p>
            <a:r>
              <a:rPr lang="en-US">
                <a:latin typeface="Arial" charset="0"/>
              </a:rPr>
              <a:t>In a chemical change, however, atoms can lose or gain electrons and become charged particles called </a:t>
            </a:r>
            <a:r>
              <a:rPr lang="en-US" b="1">
                <a:latin typeface="Arial" charset="0"/>
              </a:rPr>
              <a:t>ions</a:t>
            </a:r>
            <a:r>
              <a:rPr lang="en-US">
                <a:latin typeface="Arial" charset="0"/>
              </a:rPr>
              <a:t>.</a:t>
            </a:r>
          </a:p>
          <a:p>
            <a:pPr lvl="1">
              <a:buFontTx/>
              <a:buNone/>
            </a:pPr>
            <a:endParaRPr lang="en-US" sz="1000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Positively charged ions, such as Na</a:t>
            </a:r>
            <a:r>
              <a:rPr lang="en-US" baseline="30000">
                <a:latin typeface="Arial" charset="0"/>
              </a:rPr>
              <a:t>+</a:t>
            </a:r>
            <a:r>
              <a:rPr lang="en-US">
                <a:latin typeface="Arial" charset="0"/>
              </a:rPr>
              <a:t>, are called </a:t>
            </a:r>
            <a:r>
              <a:rPr lang="en-US" b="1">
                <a:latin typeface="Arial" charset="0"/>
              </a:rPr>
              <a:t>cations</a:t>
            </a:r>
            <a:r>
              <a:rPr lang="en-US">
                <a:latin typeface="Arial" charset="0"/>
              </a:rPr>
              <a:t>.</a:t>
            </a:r>
          </a:p>
          <a:p>
            <a:pPr lvl="1"/>
            <a:r>
              <a:rPr lang="en-US">
                <a:latin typeface="Arial" charset="0"/>
              </a:rPr>
              <a:t>Negatively charged ions, such as F</a:t>
            </a:r>
            <a:r>
              <a:rPr lang="en-US" baseline="30000">
                <a:latin typeface="Arial" charset="0"/>
              </a:rPr>
              <a:t>–</a:t>
            </a:r>
            <a:r>
              <a:rPr lang="en-US">
                <a:latin typeface="Arial" charset="0"/>
              </a:rPr>
              <a:t>, are called </a:t>
            </a:r>
            <a:r>
              <a:rPr lang="en-US" b="1">
                <a:latin typeface="Arial" charset="0"/>
              </a:rPr>
              <a:t>anions</a:t>
            </a:r>
            <a:r>
              <a:rPr lang="en-US">
                <a:latin typeface="Arial" charset="0"/>
              </a:rPr>
              <a:t>. </a:t>
            </a:r>
          </a:p>
        </p:txBody>
      </p:sp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Ions: Losing and Gaining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1381125"/>
            <a:ext cx="8696325" cy="441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In 1869, Mendeleev noticed that certain groups of elements had similar properties.</a:t>
            </a:r>
          </a:p>
          <a:p>
            <a:pPr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He found that when elements are listed in order of increasing mass, these similar properties recurred in a periodic pattern.</a:t>
            </a:r>
          </a:p>
          <a:p>
            <a:pPr lvl="1"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To be periodic means to exhibit a repeating pattern.</a:t>
            </a:r>
            <a:endParaRPr lang="en-US" dirty="0"/>
          </a:p>
        </p:txBody>
      </p:sp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Finding Patterns: The Periodic Law and 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904875"/>
            <a:ext cx="8694738" cy="44196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Mendeleev summarized these observations in the 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periodic law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lvl="1"/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b="1">
                <a:solidFill>
                  <a:srgbClr val="000000"/>
                </a:solidFill>
                <a:latin typeface="Arial" charset="0"/>
              </a:rPr>
              <a:t>When the elements are arranged in order of increasing mass, certain sets of properties recur periodically.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The Periodic Law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"/>
          <a:stretch/>
        </p:blipFill>
        <p:spPr>
          <a:xfrm>
            <a:off x="304800" y="3855339"/>
            <a:ext cx="8534400" cy="2195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1372683"/>
          </a:xfrm>
        </p:spPr>
        <p:txBody>
          <a:bodyPr/>
          <a:lstStyle/>
          <a:p>
            <a:r>
              <a:rPr lang="en-US" sz="2600" dirty="0">
                <a:latin typeface="Arial" charset="0"/>
              </a:rPr>
              <a:t>Mendeleev organized the known elements in a table. </a:t>
            </a:r>
          </a:p>
          <a:p>
            <a:r>
              <a:rPr lang="en-US" sz="2600" dirty="0">
                <a:latin typeface="Arial" charset="0"/>
              </a:rPr>
              <a:t>He arranged the rows so that elements with similar properties fall in the same vertical columns.</a:t>
            </a:r>
          </a:p>
        </p:txBody>
      </p:sp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Periodic Table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2503878" y="2527934"/>
            <a:ext cx="4136243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419600"/>
          </a:xfrm>
        </p:spPr>
        <p:txBody>
          <a:bodyPr/>
          <a:lstStyle/>
          <a:p>
            <a:r>
              <a:rPr lang="en-US">
                <a:latin typeface="Arial" charset="0"/>
              </a:rPr>
              <a:t>Mendeleev</a:t>
            </a:r>
            <a:r>
              <a:rPr lang="en-US" altLang="ja-JP">
                <a:latin typeface="Arial" charset="0"/>
              </a:rPr>
              <a:t>’s table contained some gaps, which allowed him to predict the existence (and even the properties) of yet undiscovered elements. </a:t>
            </a:r>
          </a:p>
          <a:p>
            <a:pPr lvl="1">
              <a:buFontTx/>
              <a:buNone/>
            </a:pPr>
            <a:endParaRPr lang="en-US" sz="1000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Mendeleev predicted the existence of an element he called eka-silicon.</a:t>
            </a:r>
          </a:p>
          <a:p>
            <a:pPr lvl="1">
              <a:buFontTx/>
              <a:buNone/>
            </a:pPr>
            <a:endParaRPr lang="en-US" sz="1000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In 1886, eka-silicon was discovered by German chemist Clemens Winkler (1838–1904), who named it germanium.</a:t>
            </a:r>
          </a:p>
        </p:txBody>
      </p:sp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1146175"/>
            <a:ext cx="8696325" cy="4419600"/>
          </a:xfrm>
        </p:spPr>
        <p:txBody>
          <a:bodyPr/>
          <a:lstStyle/>
          <a:p>
            <a:r>
              <a:rPr lang="en-US">
                <a:latin typeface="Arial" charset="0"/>
              </a:rPr>
              <a:t>In the modern table, elements are listed in order of increasing atomic number rather than increasing relative mass. </a:t>
            </a:r>
          </a:p>
          <a:p>
            <a:endParaRPr lang="en-US" sz="1100">
              <a:latin typeface="Arial" charset="0"/>
            </a:endParaRPr>
          </a:p>
          <a:p>
            <a:r>
              <a:rPr lang="en-US">
                <a:latin typeface="Arial" charset="0"/>
              </a:rPr>
              <a:t>The modern periodic table also contains more elements than Mendeleev</a:t>
            </a:r>
            <a:r>
              <a:rPr lang="en-US" altLang="ja-JP">
                <a:latin typeface="Arial" charset="0"/>
              </a:rPr>
              <a:t>’s original table because more have been discovered since his time. </a:t>
            </a:r>
            <a:endParaRPr lang="en-US">
              <a:latin typeface="Arial" charset="0"/>
            </a:endParaRPr>
          </a:p>
        </p:txBody>
      </p:sp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Modern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Modern Periodic Table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7"/>
          <a:stretch/>
        </p:blipFill>
        <p:spPr>
          <a:xfrm>
            <a:off x="653190" y="842961"/>
            <a:ext cx="7837620" cy="5498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5509199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word </a:t>
            </a:r>
            <a:r>
              <a:rPr lang="en-US" i="1" dirty="0">
                <a:latin typeface="Arial" charset="0"/>
              </a:rPr>
              <a:t>atom</a:t>
            </a:r>
            <a:r>
              <a:rPr lang="en-US" dirty="0">
                <a:latin typeface="Arial" charset="0"/>
              </a:rPr>
              <a:t> comes from the Greek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</a:rPr>
              <a:t>atomos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>
                <a:latin typeface="Arial" charset="0"/>
              </a:rPr>
              <a:t>meaning </a:t>
            </a:r>
            <a:r>
              <a:rPr lang="en-US" altLang="ja-JP" dirty="0">
                <a:latin typeface="Arial" charset="0"/>
              </a:rPr>
              <a:t>“indivisible.” 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You cannot divide a carbon atom into smaller pieces and still have carbon. 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Atoms compose all ordinary matter: If you want to understand matter, you must begin by understanding atoms.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If You Cut a Piece of Graphite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1289050"/>
            <a:ext cx="8696325" cy="344094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Elements in the periodic table are classified as the following: </a:t>
            </a:r>
          </a:p>
          <a:p>
            <a:pPr marL="792163" lvl="3" indent="-341313">
              <a:defRPr/>
            </a:pPr>
            <a:r>
              <a:rPr lang="en-US" sz="3200" dirty="0" smtClean="0">
                <a:ea typeface="+mn-ea"/>
                <a:cs typeface="+mn-cs"/>
              </a:rPr>
              <a:t>Metals </a:t>
            </a:r>
          </a:p>
          <a:p>
            <a:pPr marL="792163" lvl="3" indent="-341313">
              <a:defRPr/>
            </a:pPr>
            <a:r>
              <a:rPr lang="en-US" sz="3200" dirty="0" smtClean="0">
                <a:ea typeface="+mn-ea"/>
                <a:cs typeface="+mn-cs"/>
              </a:rPr>
              <a:t>Nonmetals </a:t>
            </a:r>
          </a:p>
          <a:p>
            <a:pPr marL="792163" lvl="3" indent="-341313">
              <a:defRPr/>
            </a:pPr>
            <a:r>
              <a:rPr lang="en-US" sz="3200" dirty="0" smtClean="0">
                <a:ea typeface="+mn-ea"/>
                <a:cs typeface="+mn-cs"/>
              </a:rPr>
              <a:t>Metalloids</a:t>
            </a:r>
            <a:endParaRPr lang="en-US" sz="2800" dirty="0" smtClean="0">
              <a:ea typeface="+mn-ea"/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Classification of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838248"/>
          </a:xfrm>
        </p:spPr>
        <p:txBody>
          <a:bodyPr/>
          <a:lstStyle/>
          <a:p>
            <a:pPr>
              <a:buFont typeface="Arial" panose="020B0604020202020204" pitchFamily="34" charset="0"/>
              <a:buChar char="–"/>
              <a:defRPr/>
            </a:pPr>
            <a:r>
              <a:rPr lang="en-US" sz="3000" b="1" dirty="0" smtClean="0">
                <a:ea typeface="+mn-ea"/>
                <a:cs typeface="+mn-cs"/>
              </a:rPr>
              <a:t>Metals</a:t>
            </a:r>
            <a:r>
              <a:rPr lang="en-US" sz="3000" dirty="0">
                <a:ea typeface="+mn-ea"/>
                <a:cs typeface="+mn-cs"/>
              </a:rPr>
              <a:t>,</a:t>
            </a:r>
            <a:r>
              <a:rPr lang="en-US" sz="3000" dirty="0" smtClean="0">
                <a:ea typeface="+mn-ea"/>
                <a:cs typeface="+mn-cs"/>
              </a:rPr>
              <a:t> on the lower-left side and middle of the periodic table, share some common properties.</a:t>
            </a:r>
          </a:p>
          <a:p>
            <a:pPr marL="692150" lvl="2" indent="-287338">
              <a:buFont typeface="Arial" panose="020B0604020202020204" pitchFamily="34" charset="0"/>
              <a:buChar char="–"/>
              <a:defRPr/>
            </a:pPr>
            <a:r>
              <a:rPr lang="en-US" sz="2600" dirty="0" smtClean="0">
                <a:ea typeface="+mn-ea"/>
                <a:cs typeface="+mn-cs"/>
              </a:rPr>
              <a:t>Good conductors of heat and electricity</a:t>
            </a:r>
          </a:p>
          <a:p>
            <a:pPr marL="692150" lvl="2" indent="-287338">
              <a:buFont typeface="Arial" panose="020B0604020202020204" pitchFamily="34" charset="0"/>
              <a:buChar char="–"/>
              <a:defRPr/>
            </a:pPr>
            <a:r>
              <a:rPr lang="en-US" sz="2600" dirty="0" smtClean="0">
                <a:ea typeface="+mn-ea"/>
                <a:cs typeface="+mn-cs"/>
              </a:rPr>
              <a:t>Can be pounded into flat sheets (malleability) </a:t>
            </a:r>
          </a:p>
          <a:p>
            <a:pPr marL="692150" lvl="2" indent="-287338">
              <a:buFont typeface="Arial" panose="020B0604020202020204" pitchFamily="34" charset="0"/>
              <a:buChar char="–"/>
              <a:defRPr/>
            </a:pPr>
            <a:r>
              <a:rPr lang="en-US" sz="2600" dirty="0" smtClean="0">
                <a:ea typeface="+mn-ea"/>
                <a:cs typeface="+mn-cs"/>
              </a:rPr>
              <a:t>Can be drawn into wires (ductility)</a:t>
            </a:r>
          </a:p>
          <a:p>
            <a:pPr marL="692150" lvl="2" indent="-287338">
              <a:buFont typeface="Arial" panose="020B0604020202020204" pitchFamily="34" charset="0"/>
              <a:buChar char="–"/>
              <a:defRPr/>
            </a:pPr>
            <a:r>
              <a:rPr lang="en-US" sz="2600" dirty="0" smtClean="0">
                <a:ea typeface="+mn-ea"/>
                <a:cs typeface="+mn-cs"/>
              </a:rPr>
              <a:t>Often shiny</a:t>
            </a:r>
          </a:p>
          <a:p>
            <a:pPr marL="692150" lvl="2" indent="-287338">
              <a:buFont typeface="Arial" panose="020B0604020202020204" pitchFamily="34" charset="0"/>
              <a:buChar char="–"/>
              <a:defRPr/>
            </a:pPr>
            <a:r>
              <a:rPr lang="en-US" sz="2600" dirty="0" smtClean="0">
                <a:ea typeface="+mn-ea"/>
                <a:cs typeface="+mn-cs"/>
              </a:rPr>
              <a:t>Tend to lose electrons when they undergo chemical changes</a:t>
            </a:r>
          </a:p>
          <a:p>
            <a:pPr marL="342900" lvl="2" indent="-342900">
              <a:defRPr/>
            </a:pPr>
            <a:r>
              <a:rPr lang="en-US" sz="3000" dirty="0" smtClean="0">
                <a:ea typeface="+mn-ea"/>
                <a:cs typeface="+mn-cs"/>
              </a:rPr>
              <a:t>Chromium, copper, strontium, and lead are typical metals.</a:t>
            </a:r>
            <a:endParaRPr lang="en-US" sz="3000" dirty="0"/>
          </a:p>
        </p:txBody>
      </p:sp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08111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Nonmetals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lie on the upper-right side of the periodic table. 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There are a total of 17 nonmetals: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Five are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solids at room temperature (C, P, S, Se, and I).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One is a liquid at room temperature (Br). 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Eleven are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gases at room temperature (H, He, N, O, F, Ne, Cl, Ar, Kr, Xe, and </a:t>
            </a:r>
            <a:r>
              <a:rPr lang="en-US" dirty="0" err="1" smtClean="0">
                <a:solidFill>
                  <a:srgbClr val="000000"/>
                </a:solidFill>
                <a:ea typeface="+mn-ea"/>
                <a:cs typeface="+mn-cs"/>
              </a:rPr>
              <a:t>Rn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).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Nonmetals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41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Nonmetals as a whole tend to have these properties:</a:t>
            </a:r>
          </a:p>
          <a:p>
            <a:pPr lvl="1"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oor conductors of heat and electricity</a:t>
            </a:r>
          </a:p>
          <a:p>
            <a:pPr lvl="1">
              <a:defRPr/>
            </a:pPr>
            <a:r>
              <a:rPr lang="en-US" dirty="0"/>
              <a:t>N</a:t>
            </a:r>
            <a:r>
              <a:rPr lang="en-US" dirty="0" smtClean="0"/>
              <a:t>ot ductile and not malleable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G</a:t>
            </a:r>
            <a:r>
              <a:rPr lang="en-US" dirty="0" smtClean="0">
                <a:ea typeface="+mn-ea"/>
                <a:cs typeface="+mn-cs"/>
              </a:rPr>
              <a:t>ain electrons when they undergo chemical changes</a:t>
            </a:r>
          </a:p>
          <a:p>
            <a:pPr lvl="1"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Oxygen, carbon, sulfur, bromine, and iodine are nonmetals.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Nonmetals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419600"/>
          </a:xfrm>
        </p:spPr>
        <p:txBody>
          <a:bodyPr/>
          <a:lstStyle/>
          <a:p>
            <a:r>
              <a:rPr lang="en-US">
                <a:latin typeface="Arial" charset="0"/>
              </a:rPr>
              <a:t>Metalloids are sometimes called </a:t>
            </a:r>
            <a:r>
              <a:rPr lang="en-US" i="1">
                <a:latin typeface="Arial" charset="0"/>
              </a:rPr>
              <a:t>semimetals</a:t>
            </a:r>
            <a:r>
              <a:rPr lang="en-US">
                <a:latin typeface="Arial" charset="0"/>
              </a:rPr>
              <a:t>.</a:t>
            </a:r>
          </a:p>
          <a:p>
            <a:r>
              <a:rPr lang="en-US">
                <a:latin typeface="Arial" charset="0"/>
              </a:rPr>
              <a:t>They are elements that lie along the zigzag diagonal line that divides metals and nonmetals.</a:t>
            </a:r>
          </a:p>
          <a:p>
            <a:r>
              <a:rPr lang="en-US">
                <a:latin typeface="Arial" charset="0"/>
              </a:rPr>
              <a:t>They exhibit mixed properties. </a:t>
            </a:r>
          </a:p>
          <a:p>
            <a:r>
              <a:rPr lang="en-US">
                <a:latin typeface="Arial" charset="0"/>
              </a:rPr>
              <a:t>Several metalloids are also classified as </a:t>
            </a:r>
            <a:r>
              <a:rPr lang="en-US" b="1">
                <a:latin typeface="Arial" charset="0"/>
              </a:rPr>
              <a:t>semiconductors </a:t>
            </a:r>
            <a:r>
              <a:rPr lang="en-US">
                <a:latin typeface="Arial" charset="0"/>
              </a:rPr>
              <a:t>because of their intermediate (and highly temperature-dependent) electrical conductivity. </a:t>
            </a:r>
          </a:p>
        </p:txBody>
      </p:sp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Metalloids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37733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The periodic table can also be divided into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main-group elements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, whose properties tend to be largely predictable based on their position in the periodic table.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t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ransition elements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 or 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transition metals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, whose properties tend to be less predictable based simply on their position in the </a:t>
            </a:r>
            <a:b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periodic table.</a:t>
            </a: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Periodic Table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3"/>
          <a:stretch/>
        </p:blipFill>
        <p:spPr>
          <a:xfrm>
            <a:off x="304800" y="1344168"/>
            <a:ext cx="8534400" cy="3989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4196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The periodic table is divided into vertical columns and horizontal rows.</a:t>
            </a:r>
          </a:p>
          <a:p>
            <a:pPr lvl="1"/>
            <a:r>
              <a:rPr lang="en-US" dirty="0">
                <a:latin typeface="Arial" charset="0"/>
              </a:rPr>
              <a:t>Each vertical column is called a </a:t>
            </a:r>
            <a:r>
              <a:rPr lang="en-US" b="1" dirty="0">
                <a:latin typeface="Arial" charset="0"/>
              </a:rPr>
              <a:t>group</a:t>
            </a:r>
            <a:r>
              <a:rPr lang="en-US" dirty="0">
                <a:latin typeface="Arial" charset="0"/>
              </a:rPr>
              <a:t> (or family).</a:t>
            </a:r>
          </a:p>
          <a:p>
            <a:pPr lvl="1"/>
            <a:r>
              <a:rPr lang="en-US" dirty="0">
                <a:latin typeface="Arial" charset="0"/>
              </a:rPr>
              <a:t>Each horizontal row is called a </a:t>
            </a:r>
            <a:r>
              <a:rPr lang="en-US" b="1" dirty="0">
                <a:latin typeface="Arial" charset="0"/>
              </a:rPr>
              <a:t>period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>
                <a:latin typeface="Arial" charset="0"/>
              </a:rPr>
              <a:t>There are a total of 18 groups and 7 periods.</a:t>
            </a:r>
          </a:p>
          <a:p>
            <a:r>
              <a:rPr lang="en-US" dirty="0">
                <a:latin typeface="Arial" charset="0"/>
              </a:rPr>
              <a:t>The groups are numbered 1–18 (or the A and B grouping).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3046988"/>
          </a:xfrm>
        </p:spPr>
        <p:txBody>
          <a:bodyPr/>
          <a:lstStyle/>
          <a:p>
            <a:r>
              <a:rPr lang="en-US" sz="3000" dirty="0">
                <a:latin typeface="Arial" charset="0"/>
              </a:rPr>
              <a:t>Main-group elements are in columns labeled with a number and the letter A (1A–8A or groups 1, 2, and 13–18). </a:t>
            </a:r>
          </a:p>
          <a:p>
            <a:endParaRPr lang="en-US" sz="3000" dirty="0">
              <a:latin typeface="Arial" charset="0"/>
            </a:endParaRPr>
          </a:p>
          <a:p>
            <a:r>
              <a:rPr lang="en-US" sz="3000" dirty="0">
                <a:latin typeface="Arial" charset="0"/>
              </a:rPr>
              <a:t>Transition elements are in columns labeled with a number and the letter B (or groups </a:t>
            </a:r>
            <a:r>
              <a:rPr lang="en-US" sz="3000" dirty="0" smtClean="0">
                <a:latin typeface="Arial" charset="0"/>
              </a:rPr>
              <a:t>3–12</a:t>
            </a:r>
            <a:r>
              <a:rPr lang="en-US" sz="3000" dirty="0">
                <a:latin typeface="Arial" charset="0"/>
              </a:rPr>
              <a:t>).</a:t>
            </a:r>
          </a:p>
        </p:txBody>
      </p:sp>
      <p:sp>
        <p:nvSpPr>
          <p:cNvPr id="819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3508653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ea typeface="+mn-ea"/>
                <a:cs typeface="+mn-cs"/>
              </a:rPr>
              <a:t>A main-group metal tends to lose electrons, forming a cation with the same number of electrons as the nearest noble gas.</a:t>
            </a:r>
          </a:p>
          <a:p>
            <a:pPr>
              <a:buFontTx/>
              <a:buNone/>
              <a:defRPr/>
            </a:pPr>
            <a:endParaRPr lang="en-US" sz="30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sz="3000" dirty="0" smtClean="0">
                <a:ea typeface="+mn-ea"/>
                <a:cs typeface="+mn-cs"/>
              </a:rPr>
              <a:t>A main-group nonmetal tends to gain electrons, forming an anion with the same number of electrons as the nearest noble gas.</a:t>
            </a:r>
            <a:endParaRPr lang="en-US" sz="3000" dirty="0">
              <a:ea typeface="+mn-ea"/>
              <a:cs typeface="+mn-cs"/>
            </a:endParaRPr>
          </a:p>
        </p:txBody>
      </p:sp>
      <p:sp>
        <p:nvSpPr>
          <p:cNvPr id="870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Ions and 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5011738" cy="5115246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Scanning tunneling microscopy (STM</a:t>
            </a:r>
            <a:r>
              <a:rPr lang="en-US" b="1" dirty="0" smtClean="0">
                <a:latin typeface="Arial" charset="0"/>
              </a:rPr>
              <a:t>)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is a technique that can image, and even move, individual atoms and molecules.</a:t>
            </a:r>
          </a:p>
          <a:p>
            <a:pPr eaLnBrk="1" hangingPunct="1"/>
            <a:r>
              <a:rPr lang="en-US" dirty="0">
                <a:latin typeface="Arial" charset="0"/>
              </a:rPr>
              <a:t>The image below, obtained by STM, shows iron atoms (red) on a copper surface (blue).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Imaging and Moving Individual Atoms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43" y="825817"/>
            <a:ext cx="3297365" cy="520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062651"/>
          </a:xfrm>
        </p:spPr>
        <p:txBody>
          <a:bodyPr/>
          <a:lstStyle/>
          <a:p>
            <a:r>
              <a:rPr lang="en-US" sz="3000" dirty="0">
                <a:latin typeface="Arial" charset="0"/>
              </a:rPr>
              <a:t>In general, the alkali metals (group 1A) have a tendency to lose one electron and form 1+ ions. </a:t>
            </a:r>
          </a:p>
          <a:p>
            <a:r>
              <a:rPr lang="en-US" sz="3000" dirty="0">
                <a:latin typeface="Arial" charset="0"/>
              </a:rPr>
              <a:t>The alkaline earth metals (group 2A) tend to lose two electrons and form 2+ ions. </a:t>
            </a:r>
          </a:p>
          <a:p>
            <a:r>
              <a:rPr lang="en-US" sz="3000" dirty="0">
                <a:latin typeface="Arial" charset="0"/>
              </a:rPr>
              <a:t>The halogens (group 7A) tend to gain one electron and form 1– ions. </a:t>
            </a:r>
          </a:p>
          <a:p>
            <a:r>
              <a:rPr lang="en-US" sz="3000" dirty="0">
                <a:latin typeface="Arial" charset="0"/>
              </a:rPr>
              <a:t>The oxygen family nonmetals (group 6A) tend to gain two electrons and form 2– ions.</a:t>
            </a:r>
          </a:p>
        </p:txBody>
      </p:sp>
      <p:sp>
        <p:nvSpPr>
          <p:cNvPr id="8806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Ions and 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41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For the main-group elements that form cations with a predictable charge, the charge is equal to the group number. </a:t>
            </a:r>
          </a:p>
          <a:p>
            <a:pPr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For main-group elements that form anions with a predictable charge, the charge is equal to the group number minus eight.</a:t>
            </a:r>
          </a:p>
          <a:p>
            <a:pPr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Transition elements may form various different ions with different charges.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Ions and 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Ions and the Periodic Table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"/>
          <a:stretch/>
        </p:blipFill>
        <p:spPr>
          <a:xfrm>
            <a:off x="304800" y="1609344"/>
            <a:ext cx="8534400" cy="3477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1422400"/>
            <a:ext cx="8696325" cy="3280898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Atomic mass is sometimes called </a:t>
            </a:r>
            <a:r>
              <a:rPr lang="en-US" sz="2800" i="1" dirty="0">
                <a:latin typeface="Arial" charset="0"/>
              </a:rPr>
              <a:t>atomic weight</a:t>
            </a:r>
            <a:r>
              <a:rPr lang="en-US" sz="2800" dirty="0">
                <a:latin typeface="Arial" charset="0"/>
              </a:rPr>
              <a:t> or </a:t>
            </a:r>
            <a:r>
              <a:rPr lang="en-US" sz="2800" i="1" dirty="0">
                <a:latin typeface="Arial" charset="0"/>
              </a:rPr>
              <a:t>standard atomic weight.</a:t>
            </a:r>
          </a:p>
          <a:p>
            <a:r>
              <a:rPr lang="en-US" sz="2800" dirty="0">
                <a:latin typeface="Arial" charset="0"/>
              </a:rPr>
              <a:t>The atomic mass of each element is directly beneath the element</a:t>
            </a:r>
            <a:r>
              <a:rPr lang="en-US" altLang="ja-JP" sz="2800" dirty="0">
                <a:latin typeface="Arial" charset="0"/>
              </a:rPr>
              <a:t>’s symbol in the periodic table.</a:t>
            </a:r>
          </a:p>
          <a:p>
            <a:r>
              <a:rPr lang="en-US" sz="2800" dirty="0">
                <a:latin typeface="Arial" charset="0"/>
              </a:rPr>
              <a:t>It represents the average mass of the isotopes that compose that element, </a:t>
            </a:r>
            <a:r>
              <a:rPr lang="en-US" sz="2800" i="1" dirty="0">
                <a:latin typeface="Arial" charset="0"/>
              </a:rPr>
              <a:t>weighted according to the natural abundance of each isotope</a:t>
            </a:r>
            <a:r>
              <a:rPr lang="en-US" sz="2800" dirty="0">
                <a:latin typeface="Arial" charset="0"/>
              </a:rPr>
              <a:t>. </a:t>
            </a:r>
          </a:p>
        </p:txBody>
      </p:sp>
      <p:sp>
        <p:nvSpPr>
          <p:cNvPr id="911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Atomic Mass: The Average Mass of an Element</a:t>
            </a:r>
            <a:r>
              <a:rPr lang="en-US" altLang="ja-JP">
                <a:solidFill>
                  <a:srgbClr val="ED6B06"/>
                </a:solidFill>
                <a:latin typeface="Arial" charset="0"/>
                <a:cs typeface="Arial" charset="0"/>
              </a:rPr>
              <a:t>’s Atoms</a:t>
            </a:r>
            <a:endParaRPr lang="en-US">
              <a:solidFill>
                <a:srgbClr val="ED6B0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5201424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Naturally occurring chlorine consists of 75.77% chlorine-35 atoms (mass 34.97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amu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) and 24.23% chlorine-37 atoms (mass 36.97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amu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). Calculate its atomic mass.</a:t>
            </a:r>
          </a:p>
          <a:p>
            <a:pPr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Solution: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</a:rPr>
              <a:t>Convert the percent abundance to decimal form and multiply each with its isotopic mass.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Cl-37 = 0.2423(36.97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amu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= 8.9578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amu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914400" lvl="2" indent="0"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Cl-35 = 0.7577(34.97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amu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= 26.4968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amu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914400" lvl="2" indent="0"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Atomic Mass Cl = 8.9578 + 26.4968 = 35.45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amu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6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Example: Atomic Mass</a:t>
            </a: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1708150"/>
            <a:ext cx="8696325" cy="44196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In general, we calculate the atomic mass with the following equation:</a:t>
            </a:r>
          </a:p>
        </p:txBody>
      </p:sp>
      <p:sp>
        <p:nvSpPr>
          <p:cNvPr id="9318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Atomic Mass</a:t>
            </a:r>
          </a:p>
        </p:txBody>
      </p:sp>
      <p:sp>
        <p:nvSpPr>
          <p:cNvPr id="931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3189" name="Picture 9" descr="C:\Documents and Settings\GEX User\Desktop\IRDVDs\50627 Tro IRDVD\Lecture\component\02_pg66 equ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3660775"/>
            <a:ext cx="75469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3915762" y="790957"/>
            <a:ext cx="1312476" cy="1307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1165225"/>
            <a:ext cx="8696325" cy="3046988"/>
          </a:xfrm>
        </p:spPr>
        <p:txBody>
          <a:bodyPr/>
          <a:lstStyle/>
          <a:p>
            <a:r>
              <a:rPr lang="en-US" sz="3000" dirty="0">
                <a:latin typeface="Arial" charset="0"/>
              </a:rPr>
              <a:t>Converting between number of moles and number of atoms is similar to converting between dozens of eggs and number </a:t>
            </a:r>
            <a:r>
              <a:rPr lang="en-US" sz="3000" dirty="0" smtClean="0">
                <a:latin typeface="Arial" charset="0"/>
              </a:rPr>
              <a:t>of </a:t>
            </a:r>
            <a:r>
              <a:rPr lang="en-US" sz="3000" dirty="0">
                <a:latin typeface="Arial" charset="0"/>
              </a:rPr>
              <a:t>eggs. </a:t>
            </a:r>
          </a:p>
          <a:p>
            <a:r>
              <a:rPr lang="en-US" sz="3000" dirty="0">
                <a:latin typeface="Arial" charset="0"/>
              </a:rPr>
              <a:t>For atoms, you use the conversion factor </a:t>
            </a:r>
            <a:br>
              <a:rPr lang="en-US" sz="3000" dirty="0">
                <a:latin typeface="Arial" charset="0"/>
              </a:rPr>
            </a:br>
            <a:r>
              <a:rPr lang="en-US" sz="3000" dirty="0">
                <a:latin typeface="Arial" charset="0"/>
              </a:rPr>
              <a:t>1 </a:t>
            </a:r>
            <a:r>
              <a:rPr lang="en-US" sz="3000" dirty="0" err="1">
                <a:latin typeface="Arial" charset="0"/>
              </a:rPr>
              <a:t>mol</a:t>
            </a:r>
            <a:r>
              <a:rPr lang="en-US" sz="3000" dirty="0">
                <a:latin typeface="Arial" charset="0"/>
              </a:rPr>
              <a:t> atoms = 6.022 × 10</a:t>
            </a:r>
            <a:r>
              <a:rPr lang="en-US" sz="3000" baseline="30000" dirty="0">
                <a:latin typeface="Arial" charset="0"/>
              </a:rPr>
              <a:t>23</a:t>
            </a:r>
            <a:r>
              <a:rPr lang="en-US" sz="3000" dirty="0">
                <a:latin typeface="Arial" charset="0"/>
              </a:rPr>
              <a:t> atoms.</a:t>
            </a:r>
          </a:p>
          <a:p>
            <a:r>
              <a:rPr lang="en-US" sz="3000" dirty="0">
                <a:latin typeface="Arial" charset="0"/>
              </a:rPr>
              <a:t>The conversion factors take the following forms:</a:t>
            </a:r>
          </a:p>
        </p:txBody>
      </p:sp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Converting between Number of Moles and Number of Atoms</a:t>
            </a:r>
          </a:p>
        </p:txBody>
      </p:sp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56" name="Picture 7" descr="C:\Documents and Settings\GEX User\Desktop\IRDVDs\50627 Tro IRDVD\Lecture\component\02_pg71 equ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98798"/>
            <a:ext cx="6248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1289050"/>
            <a:ext cx="8696325" cy="4419600"/>
          </a:xfrm>
        </p:spPr>
        <p:txBody>
          <a:bodyPr/>
          <a:lstStyle/>
          <a:p>
            <a:r>
              <a:rPr lang="en-US">
                <a:latin typeface="Arial" charset="0"/>
              </a:rPr>
              <a:t>To count atoms by weighing them, we need one other conversion factor—the mass of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1 mol of atoms. </a:t>
            </a:r>
          </a:p>
          <a:p>
            <a:r>
              <a:rPr lang="en-US">
                <a:latin typeface="Arial" charset="0"/>
              </a:rPr>
              <a:t>The mass of 1 mol of atoms of an element is the </a:t>
            </a:r>
            <a:r>
              <a:rPr lang="en-US" b="1">
                <a:solidFill>
                  <a:srgbClr val="333399"/>
                </a:solidFill>
                <a:latin typeface="Arial" charset="0"/>
              </a:rPr>
              <a:t>molar mass</a:t>
            </a:r>
            <a:r>
              <a:rPr lang="en-US">
                <a:latin typeface="Arial" charset="0"/>
              </a:rPr>
              <a:t>.</a:t>
            </a:r>
          </a:p>
          <a:p>
            <a:r>
              <a:rPr lang="en-US" b="1">
                <a:latin typeface="Arial" charset="0"/>
              </a:rPr>
              <a:t>An element</a:t>
            </a:r>
            <a:r>
              <a:rPr lang="ja-JP" altLang="en-US" b="1">
                <a:latin typeface="Arial" charset="0"/>
              </a:rPr>
              <a:t>’</a:t>
            </a:r>
            <a:r>
              <a:rPr lang="en-US" altLang="ja-JP" b="1">
                <a:latin typeface="Arial" charset="0"/>
              </a:rPr>
              <a:t>s molar mass in grams per mole is numerically equal to the element’s atomic mass in atomic mass units (amu).</a:t>
            </a:r>
            <a:endParaRPr lang="en-US">
              <a:latin typeface="Arial" charset="0"/>
            </a:endParaRPr>
          </a:p>
        </p:txBody>
      </p:sp>
      <p:sp>
        <p:nvSpPr>
          <p:cNvPr id="10137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Converting between Mass and Amount (Number of Moles)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030662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>
              <a:latin typeface="Arial" charset="0"/>
            </a:endParaRPr>
          </a:p>
          <a:p>
            <a:pPr>
              <a:buFontTx/>
              <a:buNone/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 marL="0" indent="0">
              <a:buFontTx/>
              <a:buNone/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The lighter the atom, the less mass in 1 </a:t>
            </a:r>
            <a:r>
              <a:rPr lang="en-US" dirty="0" err="1">
                <a:latin typeface="Arial" charset="0"/>
              </a:rPr>
              <a:t>mol</a:t>
            </a:r>
            <a:r>
              <a:rPr lang="en-US" dirty="0">
                <a:latin typeface="Arial" charset="0"/>
              </a:rPr>
              <a:t> of atoms.</a:t>
            </a:r>
          </a:p>
        </p:txBody>
      </p:sp>
      <p:sp>
        <p:nvSpPr>
          <p:cNvPr id="10240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Converting between Mass and Moles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8"/>
          <a:stretch/>
        </p:blipFill>
        <p:spPr>
          <a:xfrm>
            <a:off x="457200" y="1102614"/>
            <a:ext cx="8534400" cy="202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1093788"/>
            <a:ext cx="8696325" cy="4419600"/>
          </a:xfrm>
        </p:spPr>
        <p:txBody>
          <a:bodyPr/>
          <a:lstStyle/>
          <a:p>
            <a:r>
              <a:rPr lang="en-US">
                <a:latin typeface="Arial" charset="0"/>
              </a:rPr>
              <a:t>The molar mass of any element is the conversion factor between the mass (in grams) of that element and the amount (in moles) of that element. For carbon,</a:t>
            </a:r>
          </a:p>
        </p:txBody>
      </p:sp>
      <p:sp>
        <p:nvSpPr>
          <p:cNvPr id="10342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Converting between Mass and Moles</a:t>
            </a:r>
          </a:p>
        </p:txBody>
      </p:sp>
      <p:sp>
        <p:nvSpPr>
          <p:cNvPr id="1034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28" name="Picture 7" descr="C:\Documents and Settings\GEX User\Desktop\IRDVDs\50627 Tro IRDVD\Lecture\component\02_pg72 equ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986213"/>
            <a:ext cx="50641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568155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In spite of their small size, atoms are the key to connecting the macroscopic and microscopic worlds. 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An 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atom</a:t>
            </a:r>
            <a:r>
              <a:rPr lang="en-US" i="1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is </a:t>
            </a:r>
            <a:r>
              <a:rPr lang="en-US" dirty="0" smtClean="0">
                <a:ea typeface="+mn-ea"/>
                <a:cs typeface="+mn-cs"/>
              </a:rPr>
              <a:t>the smallest identifiable unit of an </a:t>
            </a:r>
            <a:r>
              <a:rPr lang="en-US" b="1" dirty="0" smtClean="0">
                <a:ea typeface="+mn-ea"/>
                <a:cs typeface="+mn-cs"/>
              </a:rPr>
              <a:t>element</a:t>
            </a:r>
            <a:r>
              <a:rPr lang="en-US" dirty="0" smtClean="0">
                <a:ea typeface="+mn-ea"/>
                <a:cs typeface="+mn-cs"/>
              </a:rPr>
              <a:t>. 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There are about</a:t>
            </a:r>
          </a:p>
          <a:p>
            <a:pPr marL="692150" lvl="3" eaLnBrk="1" hangingPunct="1">
              <a:defRPr/>
            </a:pPr>
            <a:r>
              <a:rPr lang="en-US" sz="2400" dirty="0" smtClean="0">
                <a:ea typeface="+mn-ea"/>
                <a:cs typeface="+mn-cs"/>
              </a:rPr>
              <a:t>91 different, naturally occurring elements, and</a:t>
            </a:r>
          </a:p>
          <a:p>
            <a:pPr marL="692150" lvl="3" eaLnBrk="1" hangingPunct="1">
              <a:defRPr/>
            </a:pPr>
            <a:r>
              <a:rPr lang="en-US" sz="2400" dirty="0" smtClean="0">
                <a:ea typeface="+mn-ea"/>
                <a:cs typeface="+mn-cs"/>
              </a:rPr>
              <a:t>over 20 synthetic elements (elements not found </a:t>
            </a:r>
            <a:br>
              <a:rPr lang="en-US" sz="2400" dirty="0" smtClean="0">
                <a:ea typeface="+mn-ea"/>
                <a:cs typeface="+mn-cs"/>
              </a:rPr>
            </a:br>
            <a:r>
              <a:rPr lang="en-US" sz="2400" dirty="0" smtClean="0">
                <a:ea typeface="+mn-ea"/>
                <a:cs typeface="+mn-cs"/>
              </a:rPr>
              <a:t>in nature).</a:t>
            </a:r>
            <a:endParaRPr lang="en-US" sz="2400" dirty="0" smtClean="0"/>
          </a:p>
        </p:txBody>
      </p:sp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Imaging and Moving Individual Atoms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135437"/>
          </a:xfrm>
        </p:spPr>
        <p:txBody>
          <a:bodyPr/>
          <a:lstStyle/>
          <a:p>
            <a:r>
              <a:rPr lang="en-US" sz="2900" dirty="0">
                <a:latin typeface="Arial" charset="0"/>
              </a:rPr>
              <a:t>We now have all the tools to count the number of atoms in a sample of an element by weighing it. </a:t>
            </a:r>
          </a:p>
          <a:p>
            <a:pPr marL="746125" lvl="2" indent="-342900">
              <a:buFont typeface="Arial" panose="020B0604020202020204" pitchFamily="34" charset="0"/>
              <a:buChar char="–"/>
            </a:pPr>
            <a:r>
              <a:rPr lang="en-US" dirty="0">
                <a:latin typeface="Arial" charset="0"/>
              </a:rPr>
              <a:t>First, we obtain the mass of the sample.</a:t>
            </a:r>
          </a:p>
          <a:p>
            <a:pPr marL="746125" lvl="2" indent="-342900">
              <a:buFont typeface="Arial" panose="020B0604020202020204" pitchFamily="34" charset="0"/>
              <a:buChar char="–"/>
            </a:pPr>
            <a:r>
              <a:rPr lang="en-US" dirty="0">
                <a:latin typeface="Arial" charset="0"/>
              </a:rPr>
              <a:t>Then, we convert it to the amount in moles using the element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s molar mass. </a:t>
            </a:r>
          </a:p>
          <a:p>
            <a:pPr marL="746125" lvl="2" indent="-342900">
              <a:buFont typeface="Arial" panose="020B0604020202020204" pitchFamily="34" charset="0"/>
              <a:buChar char="–"/>
            </a:pPr>
            <a:r>
              <a:rPr lang="en-US" dirty="0">
                <a:latin typeface="Arial" charset="0"/>
              </a:rPr>
              <a:t>Finally, we convert it to the number of atoms using Avogadro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s number. </a:t>
            </a:r>
          </a:p>
          <a:p>
            <a:r>
              <a:rPr lang="en-US" sz="2900" dirty="0">
                <a:latin typeface="Arial" charset="0"/>
              </a:rPr>
              <a:t>The conceptual plan for these kinds of calculations takes the following form:</a:t>
            </a:r>
          </a:p>
        </p:txBody>
      </p:sp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Conceptual Plan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9"/>
          <a:stretch/>
        </p:blipFill>
        <p:spPr>
          <a:xfrm>
            <a:off x="661987" y="4930235"/>
            <a:ext cx="7820025" cy="1285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3502497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Later, the scientific approach became the established way to learn about the physical world. </a:t>
            </a:r>
          </a:p>
          <a:p>
            <a:pPr eaLnBrk="1" hangingPunct="1">
              <a:buFontTx/>
              <a:buNone/>
            </a:pP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An English chemist, John Dalton (1766–1844), offered convincing evidence that supported the early atomic ideas of Leucippus and Democritus</a:t>
            </a:r>
            <a:r>
              <a:rPr lang="en-US" dirty="0">
                <a:latin typeface="Arial" charset="0"/>
              </a:rPr>
              <a:t>.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Early Building Blocks of Matter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1319213"/>
            <a:ext cx="8696325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The theory that all matter is composed of atoms grew out of observations and laws.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The three most important laws that led to the development and acceptance of the atomic theory were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  <a:cs typeface="+mn-cs"/>
              </a:rPr>
              <a:t>t</a:t>
            </a:r>
            <a:r>
              <a:rPr lang="en-US" dirty="0" smtClean="0">
                <a:ea typeface="+mn-ea"/>
                <a:cs typeface="+mn-cs"/>
              </a:rPr>
              <a:t>he law of conservation of mass,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  <a:cs typeface="+mn-cs"/>
              </a:rPr>
              <a:t>t</a:t>
            </a:r>
            <a:r>
              <a:rPr lang="en-US" dirty="0" smtClean="0">
                <a:ea typeface="+mn-ea"/>
                <a:cs typeface="+mn-cs"/>
              </a:rPr>
              <a:t>he law of definite proportions, and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  <a:cs typeface="+mn-cs"/>
              </a:rPr>
              <a:t>t</a:t>
            </a:r>
            <a:r>
              <a:rPr lang="en-US" dirty="0" smtClean="0">
                <a:ea typeface="+mn-ea"/>
                <a:cs typeface="+mn-cs"/>
              </a:rPr>
              <a:t>he law of multiple proportions.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Modern Atomic Theory and the Laws That Led to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Antoine Lavoisier formulated the 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law of conservation of mass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, which states that </a:t>
            </a:r>
            <a:r>
              <a:rPr lang="en-US" b="1" i="1" dirty="0" smtClean="0">
                <a:solidFill>
                  <a:srgbClr val="000000"/>
                </a:solidFill>
                <a:ea typeface="+mn-ea"/>
                <a:cs typeface="+mn-cs"/>
              </a:rPr>
              <a:t>in a chemical reaction, matter is neither created nor destroyed.</a:t>
            </a:r>
          </a:p>
          <a:p>
            <a:pPr eaLnBrk="1" hangingPunct="1">
              <a:buFontTx/>
              <a:buNone/>
              <a:defRPr/>
            </a:pPr>
            <a:endParaRPr lang="en-US" i="1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Hence, when a chemical reaction occurs, the total mass of the substances involved in the reaction does not change. 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The Law of Conservation of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125" y="808038"/>
            <a:ext cx="8696325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In 1797, a French chemist, Joseph Proust, made observations on the composition of compounds. </a:t>
            </a:r>
          </a:p>
          <a:p>
            <a:pPr eaLnBrk="1" hangingPunct="1">
              <a:buFontTx/>
              <a:buNone/>
              <a:defRPr/>
            </a:pPr>
            <a:endParaRPr lang="en-US" sz="11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He summarized his observations in the </a:t>
            </a:r>
            <a:r>
              <a:rPr lang="en-US" b="1" dirty="0" smtClean="0">
                <a:ea typeface="+mn-ea"/>
                <a:cs typeface="+mn-cs"/>
              </a:rPr>
              <a:t>law of definite proportions</a:t>
            </a:r>
            <a:r>
              <a:rPr lang="en-US" dirty="0">
                <a:ea typeface="+mn-ea"/>
                <a:cs typeface="+mn-cs"/>
              </a:rPr>
              <a:t>.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1100" dirty="0" smtClean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b="1" i="1" dirty="0" smtClean="0">
                <a:ea typeface="+mn-ea"/>
                <a:cs typeface="+mn-cs"/>
              </a:rPr>
              <a:t>All samples of a given compound, regardless of their source or how they were prepared, have the same proportions of their constituent elements.</a:t>
            </a:r>
            <a:endParaRPr lang="en-US" i="1" dirty="0" smtClean="0"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The Law of Definite Proportions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2337</Words>
  <Application>Microsoft Office PowerPoint</Application>
  <PresentationFormat>On-screen Show (4:3)</PresentationFormat>
  <Paragraphs>244</Paragraphs>
  <Slides>50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HA5Lect_template</vt:lpstr>
      <vt:lpstr>PowerPoint Presentation</vt:lpstr>
      <vt:lpstr>If You Cut a Piece of Graphite</vt:lpstr>
      <vt:lpstr>If You Cut a Piece of Graphite</vt:lpstr>
      <vt:lpstr>Imaging and Moving Individual Atoms</vt:lpstr>
      <vt:lpstr>Imaging and Moving Individual Atoms</vt:lpstr>
      <vt:lpstr>Early Building Blocks of Matter Ideas</vt:lpstr>
      <vt:lpstr>Modern Atomic Theory and the Laws That Led to It</vt:lpstr>
      <vt:lpstr>The Law of Conservation of Mass</vt:lpstr>
      <vt:lpstr>The Law of Definite Proportions</vt:lpstr>
      <vt:lpstr>The Law of Definite Proportions</vt:lpstr>
      <vt:lpstr>The Law of Multiple Proportions</vt:lpstr>
      <vt:lpstr>The Law of Multiple Proportions</vt:lpstr>
      <vt:lpstr>PowerPoint Presentation</vt:lpstr>
      <vt:lpstr>Subatomic Particles</vt:lpstr>
      <vt:lpstr>Subatomic Particles</vt:lpstr>
      <vt:lpstr>Elements: Defined by Their Numbers of Protons</vt:lpstr>
      <vt:lpstr>Elements: Defined by Their Numbers of Protons</vt:lpstr>
      <vt:lpstr>Isotopes: Varied Number of Neutrons</vt:lpstr>
      <vt:lpstr>Isotopes: Varied Number of Neutrons</vt:lpstr>
      <vt:lpstr>Isotopes: Varied Number of Neutrons</vt:lpstr>
      <vt:lpstr>Isotopes: Varied Number of Neutrons</vt:lpstr>
      <vt:lpstr>Isotopes: Varied Number of Neutrons</vt:lpstr>
      <vt:lpstr>Ions: Losing and Gaining Electrons</vt:lpstr>
      <vt:lpstr>Finding Patterns: The Periodic Law and the Periodic Table</vt:lpstr>
      <vt:lpstr>The Periodic Law</vt:lpstr>
      <vt:lpstr>Periodic Table</vt:lpstr>
      <vt:lpstr>Periodic Table</vt:lpstr>
      <vt:lpstr>Modern Periodic Table</vt:lpstr>
      <vt:lpstr>Modern Periodic Table</vt:lpstr>
      <vt:lpstr>Classification of Elements</vt:lpstr>
      <vt:lpstr>Metals</vt:lpstr>
      <vt:lpstr>Nonmetals</vt:lpstr>
      <vt:lpstr>Nonmetals</vt:lpstr>
      <vt:lpstr>Metalloids</vt:lpstr>
      <vt:lpstr>Periodic Table</vt:lpstr>
      <vt:lpstr>Periodic Table</vt:lpstr>
      <vt:lpstr>Periodic Table</vt:lpstr>
      <vt:lpstr>Periodic Table</vt:lpstr>
      <vt:lpstr>Ions and the Periodic Table</vt:lpstr>
      <vt:lpstr>Ions and the Periodic Table</vt:lpstr>
      <vt:lpstr>Ions and the Periodic Table</vt:lpstr>
      <vt:lpstr>Ions and the Periodic Table</vt:lpstr>
      <vt:lpstr>Atomic Mass: The Average Mass of an Element’s Atoms</vt:lpstr>
      <vt:lpstr>Example: Atomic Mass</vt:lpstr>
      <vt:lpstr>Atomic Mass</vt:lpstr>
      <vt:lpstr>Converting between Number of Moles and Number of Atoms</vt:lpstr>
      <vt:lpstr>Converting between Mass and Amount (Number of Moles)</vt:lpstr>
      <vt:lpstr>Converting between Mass and Moles</vt:lpstr>
      <vt:lpstr>Converting between Mass and Moles</vt:lpstr>
      <vt:lpstr>Conceptual Plan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Rusty Randles</cp:lastModifiedBy>
  <cp:revision>260</cp:revision>
  <dcterms:created xsi:type="dcterms:W3CDTF">2007-09-26T05:29:17Z</dcterms:created>
  <dcterms:modified xsi:type="dcterms:W3CDTF">2017-06-06T15:44:48Z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