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7"/>
  </p:notesMasterIdLst>
  <p:sldIdLst>
    <p:sldId id="355" r:id="rId2"/>
    <p:sldId id="260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350" r:id="rId14"/>
    <p:sldId id="272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90" r:id="rId24"/>
    <p:sldId id="291" r:id="rId25"/>
    <p:sldId id="292" r:id="rId26"/>
    <p:sldId id="293" r:id="rId27"/>
    <p:sldId id="295" r:id="rId28"/>
    <p:sldId id="296" r:id="rId29"/>
    <p:sldId id="297" r:id="rId30"/>
    <p:sldId id="298" r:id="rId31"/>
    <p:sldId id="303" r:id="rId32"/>
    <p:sldId id="304" r:id="rId33"/>
    <p:sldId id="305" r:id="rId34"/>
    <p:sldId id="307" r:id="rId35"/>
    <p:sldId id="357" r:id="rId36"/>
    <p:sldId id="358" r:id="rId37"/>
    <p:sldId id="359" r:id="rId38"/>
    <p:sldId id="322" r:id="rId39"/>
    <p:sldId id="323" r:id="rId40"/>
    <p:sldId id="324" r:id="rId41"/>
    <p:sldId id="325" r:id="rId42"/>
    <p:sldId id="327" r:id="rId43"/>
    <p:sldId id="328" r:id="rId44"/>
    <p:sldId id="329" r:id="rId45"/>
    <p:sldId id="330" r:id="rId46"/>
    <p:sldId id="331" r:id="rId47"/>
    <p:sldId id="332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2" r:id="rId56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CC"/>
    <a:srgbClr val="3333CC"/>
    <a:srgbClr val="333399"/>
    <a:srgbClr val="143C83"/>
    <a:srgbClr val="004080"/>
    <a:srgbClr val="FF0000"/>
    <a:srgbClr val="66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8" autoAdjust="0"/>
    <p:restoredTop sz="99402" autoAdjust="0"/>
  </p:normalViewPr>
  <p:slideViewPr>
    <p:cSldViewPr snapToGrid="0">
      <p:cViewPr>
        <p:scale>
          <a:sx n="81" d="100"/>
          <a:sy n="81" d="100"/>
        </p:scale>
        <p:origin x="-1020" y="-78"/>
      </p:cViewPr>
      <p:guideLst>
        <p:guide orient="horz" pos="645"/>
        <p:guide pos="288"/>
        <p:guide pos="2880"/>
        <p:guide pos="3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51921236-F28B-CE42-9B3D-328967AF1C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179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657D056-59D1-A447-86ED-4B9E5143FAB0}" type="slidenum">
              <a:rPr lang="en-US" sz="1300"/>
              <a:pPr/>
              <a:t>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CED0B75-4E92-5145-8205-C8729EC78AE9}" type="slidenum">
              <a:rPr lang="en-US" sz="1300"/>
              <a:pPr/>
              <a:t>11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0852452-037F-EA47-9516-F59399AE828B}" type="slidenum">
              <a:rPr lang="en-US" sz="1300"/>
              <a:pPr/>
              <a:t>12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3006CA8-87FF-6E41-B1AF-04EED73D98E6}" type="slidenum">
              <a:rPr lang="en-US" sz="1300"/>
              <a:pPr/>
              <a:t>13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BC9EAD0-6185-3449-B818-224F42FFD943}" type="slidenum">
              <a:rPr lang="en-US" sz="1300"/>
              <a:pPr/>
              <a:t>14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ADED50B-9CE9-2D49-B805-D09A481120DD}" type="slidenum">
              <a:rPr lang="en-US" sz="1300"/>
              <a:pPr/>
              <a:t>15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961BF8B-6EF2-6245-B674-65FFAB0B1D41}" type="slidenum">
              <a:rPr lang="en-US" sz="1300"/>
              <a:pPr/>
              <a:t>16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B5B3783-4F1B-9C4B-9FCD-0CE223D72A91}" type="slidenum">
              <a:rPr lang="en-US" sz="1300"/>
              <a:pPr/>
              <a:t>17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942A373-3955-A84A-AD8F-A85019BF1BC3}" type="slidenum">
              <a:rPr lang="en-US" sz="1300"/>
              <a:pPr/>
              <a:t>18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53C8DC4-82A9-604B-921B-7AFD06727F0B}" type="slidenum">
              <a:rPr lang="en-US" sz="1300"/>
              <a:pPr/>
              <a:t>19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4181056-3349-5244-80AF-7F2E099D5138}" type="slidenum">
              <a:rPr lang="en-US" sz="1300"/>
              <a:pPr/>
              <a:t>20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B0766F4-24A4-F94D-B208-B570FD2E09FE}" type="slidenum">
              <a:rPr lang="en-US" sz="1300"/>
              <a:pPr/>
              <a:t>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3EE4A8E-F162-8947-8D0A-E5A1960645CA}" type="slidenum">
              <a:rPr lang="en-US" sz="1300"/>
              <a:pPr/>
              <a:t>21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1399217-47E9-9946-906C-BF37CAAC02DC}" type="slidenum">
              <a:rPr lang="en-US" sz="1300"/>
              <a:pPr/>
              <a:t>22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BD44F8D-813C-CD49-9DC0-6C854BAD2C6D}" type="slidenum">
              <a:rPr lang="en-US" sz="1300"/>
              <a:pPr/>
              <a:t>23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62BF4C-ABB6-F640-916E-277E87E86666}" type="slidenum">
              <a:rPr lang="en-US" sz="1300"/>
              <a:pPr/>
              <a:t>24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DEA401B-1EAD-714C-822F-F9F9169E907F}" type="slidenum">
              <a:rPr lang="en-US" sz="1300"/>
              <a:pPr/>
              <a:t>25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E0D36D0-64C1-C649-92B9-4618B69A85BA}" type="slidenum">
              <a:rPr lang="en-US" sz="1300"/>
              <a:pPr/>
              <a:t>26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252A3094-7D3F-A74E-AA58-47FA078847ED}" type="slidenum">
              <a:rPr lang="en-US" sz="1300"/>
              <a:pPr/>
              <a:t>27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3360D62-2C34-0040-B9A3-D751A2C49B17}" type="slidenum">
              <a:rPr lang="en-US" sz="1300"/>
              <a:pPr/>
              <a:t>28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BDA6BB4-0A34-0D44-85DA-A25B44531745}" type="slidenum">
              <a:rPr lang="en-US" sz="1300"/>
              <a:pPr/>
              <a:t>29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63EFDA5-0BCB-2E43-819B-D2280B7D3BB0}" type="slidenum">
              <a:rPr lang="en-US" sz="1300"/>
              <a:pPr/>
              <a:t>30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3C59D8E-1454-DF42-ABBA-CFE87155853D}" type="slidenum">
              <a:rPr lang="en-US" sz="1300"/>
              <a:pPr/>
              <a:t>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7AF55CC-8168-0A4B-90AD-3EC2FBC767BF}" type="slidenum">
              <a:rPr lang="en-US" sz="1300"/>
              <a:pPr/>
              <a:t>31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1878F43-C219-A74B-9D03-001B655CFAFD}" type="slidenum">
              <a:rPr lang="en-US" sz="1300"/>
              <a:pPr/>
              <a:t>32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03FE18C-A577-BB40-BD10-B388ECA53D9C}" type="slidenum">
              <a:rPr lang="en-US" sz="1300"/>
              <a:pPr/>
              <a:t>33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C06C387-3427-C444-A8CB-FBAF39CE2FEA}" type="slidenum">
              <a:rPr lang="en-US" sz="1300"/>
              <a:pPr/>
              <a:t>34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D7AC55C-0C71-4E47-B3D6-FD0B49B28FF6}" type="slidenum">
              <a:rPr lang="en-US" sz="1300"/>
              <a:pPr/>
              <a:t>35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1918C8B-8E7D-5643-8C37-ED60B825CAA6}" type="slidenum">
              <a:rPr lang="en-US" sz="1300"/>
              <a:pPr/>
              <a:t>36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9B17A7A-0C85-B541-8316-00DA86D3CA65}" type="slidenum">
              <a:rPr lang="en-US" sz="1300"/>
              <a:pPr/>
              <a:t>37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2FEDC5C-A7E4-8743-AEB5-B0514202DE98}" type="slidenum">
              <a:rPr lang="en-US" sz="1300"/>
              <a:pPr/>
              <a:t>38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9E4A2E6-6A4C-8041-BD47-CCCAD66869BC}" type="slidenum">
              <a:rPr lang="en-US" sz="1300"/>
              <a:pPr/>
              <a:t>39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5F303CE-4B94-4348-A0AD-2148730EE6C2}" type="slidenum">
              <a:rPr lang="en-US" sz="1300"/>
              <a:pPr/>
              <a:t>40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C0744C1-D240-DB41-ABA2-BC935945DDBE}" type="slidenum">
              <a:rPr lang="en-US" sz="1300"/>
              <a:pPr/>
              <a:t>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3DBDD85-9767-C44F-9431-0B3422AE9012}" type="slidenum">
              <a:rPr lang="en-US" sz="1300"/>
              <a:pPr/>
              <a:t>41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794F77D-0CE5-B448-8E65-799E01E12A20}" type="slidenum">
              <a:rPr lang="en-US" sz="1300"/>
              <a:pPr/>
              <a:t>42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4E9F247-029D-2942-B8C9-30B123E30F0A}" type="slidenum">
              <a:rPr lang="en-US" sz="1300"/>
              <a:pPr/>
              <a:t>43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173241E-264C-D94D-A842-B665F8AC88AB}" type="slidenum">
              <a:rPr lang="en-US" sz="1300"/>
              <a:pPr/>
              <a:t>44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978A274-5D05-6248-BE60-F2E2511917B9}" type="slidenum">
              <a:rPr lang="en-US" sz="1300"/>
              <a:pPr/>
              <a:t>45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9023DA9-DD8C-DE4B-9567-C47052165366}" type="slidenum">
              <a:rPr lang="en-US" sz="1300"/>
              <a:pPr/>
              <a:t>46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DB2242D-C6D0-8F47-AF50-989F3198252A}" type="slidenum">
              <a:rPr lang="en-US" sz="1300"/>
              <a:pPr/>
              <a:t>47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AC07FA5-EAEE-C248-A9C5-E50392B01592}" type="slidenum">
              <a:rPr lang="en-US" sz="1300"/>
              <a:pPr/>
              <a:t>48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B255891-6C9D-2C41-9598-E2D017E2CBDD}" type="slidenum">
              <a:rPr lang="en-US" sz="1300"/>
              <a:pPr/>
              <a:t>49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6E418C8-0401-1A46-9C80-DCD305BE1263}" type="slidenum">
              <a:rPr lang="en-US" sz="1300"/>
              <a:pPr/>
              <a:t>50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3FD9AE5-228B-AA46-97B8-2AB11145FACE}" type="slidenum">
              <a:rPr lang="en-US" sz="1300"/>
              <a:pPr/>
              <a:t>6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595AC90-7DFA-C744-AD56-83D4CAEC1739}" type="slidenum">
              <a:rPr lang="en-US" sz="1300"/>
              <a:pPr/>
              <a:t>51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676750B-E0AE-AB4F-BF9D-0A8E7D8160E6}" type="slidenum">
              <a:rPr lang="en-US" sz="1300"/>
              <a:pPr/>
              <a:t>52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14CEE9E-42D7-9F4E-B1CA-B794B5B4CA1F}" type="slidenum">
              <a:rPr lang="en-US" sz="1300"/>
              <a:pPr/>
              <a:t>53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83D06F6-ABFC-4E41-BA65-7E5BE8C0DE01}" type="slidenum">
              <a:rPr lang="en-US" sz="1300"/>
              <a:pPr/>
              <a:t>54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6AB0320-3A5E-554D-AF1A-6944E2A722B3}" type="slidenum">
              <a:rPr lang="en-US" sz="1300"/>
              <a:pPr/>
              <a:t>55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FF248D91-9661-2343-9DF6-64D3BF4BBBE3}" type="slidenum">
              <a:rPr lang="en-US" sz="1300"/>
              <a:pPr/>
              <a:t>7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15AB2F7-5820-2146-9A30-24C4FAD95585}" type="slidenum">
              <a:rPr lang="en-US" sz="1300"/>
              <a:pPr/>
              <a:t>8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E5BC5AD1-ABBC-4049-890B-A1588774533C}" type="slidenum">
              <a:rPr lang="en-US" sz="1300"/>
              <a:pPr/>
              <a:t>9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4A73EF5-E6E8-3D47-969C-11E010F9E62C}" type="slidenum">
              <a:rPr lang="en-US" sz="1300"/>
              <a:pPr/>
              <a:t>10</a:t>
            </a:fld>
            <a:endParaRPr lang="en-US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8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charset="0"/>
                <a:cs typeface="Arial" charset="0"/>
              </a:rPr>
              <a:t>© </a:t>
            </a:r>
            <a:r>
              <a:rPr lang="en-GB" sz="1000" dirty="0" smtClean="0">
                <a:latin typeface="Arial" charset="0"/>
                <a:cs typeface="Arial" charset="0"/>
              </a:rPr>
              <a:t>2017 </a:t>
            </a:r>
            <a:r>
              <a:rPr lang="en-GB" sz="1000" dirty="0">
                <a:latin typeface="Arial" charset="0"/>
                <a:cs typeface="Arial" charset="0"/>
              </a:rPr>
              <a:t>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rgbClr val="FFFFCC"/>
          </a:solidFill>
          <a:latin typeface="Arial" pitchFamily="34" charset="0"/>
          <a:ea typeface="ヒラギノ角ゴ Pro W3" charset="0"/>
          <a:cs typeface="Times New Roman" pitchFamily="18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 dirty="0">
              <a:solidFill>
                <a:schemeClr val="tx2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5105400" y="5410200"/>
            <a:ext cx="403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100" dirty="0">
              <a:latin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105400" y="700088"/>
            <a:ext cx="403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Arial"/>
                <a:ea typeface="ＭＳ Ｐゴシック" charset="0"/>
                <a:cs typeface="+mn-cs"/>
              </a:rPr>
              <a:t>Lecture Presentation</a:t>
            </a:r>
          </a:p>
        </p:txBody>
      </p:sp>
      <p:sp>
        <p:nvSpPr>
          <p:cNvPr id="4101" name="Title 1"/>
          <p:cNvSpPr>
            <a:spLocks noGrp="1"/>
          </p:cNvSpPr>
          <p:nvPr/>
        </p:nvSpPr>
        <p:spPr bwMode="auto">
          <a:xfrm>
            <a:off x="5105400" y="1676400"/>
            <a:ext cx="4038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latin typeface="Arial" charset="0"/>
              </a:rPr>
              <a:t>Chapter 1</a:t>
            </a:r>
            <a:br>
              <a:rPr lang="en-US" sz="3400" b="1" dirty="0">
                <a:latin typeface="Arial" charset="0"/>
              </a:rPr>
            </a:br>
            <a:r>
              <a:rPr lang="en-US" sz="3400" b="1" dirty="0">
                <a:latin typeface="Arial" charset="0"/>
              </a:rPr>
              <a:t/>
            </a:r>
            <a:br>
              <a:rPr lang="en-US" sz="3400" b="1" dirty="0">
                <a:latin typeface="Arial" charset="0"/>
              </a:rPr>
            </a:br>
            <a:r>
              <a:rPr lang="en-US" sz="3400" b="1" dirty="0">
                <a:latin typeface="Arial" charset="0"/>
              </a:rPr>
              <a:t>Matter, Measurement,</a:t>
            </a:r>
          </a:p>
          <a:p>
            <a:pPr algn="ctr"/>
            <a:r>
              <a:rPr lang="en-US" sz="3400" b="1" dirty="0">
                <a:latin typeface="Arial" charset="0"/>
              </a:rPr>
              <a:t>and Problem Solving</a:t>
            </a:r>
            <a:endParaRPr lang="en-US" sz="3400" dirty="0">
              <a:latin typeface="Arial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28600"/>
            <a:ext cx="4856162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47645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General explanation for the characteristics and behavior of nature</a:t>
            </a:r>
          </a:p>
          <a:p>
            <a:pPr eaLnBrk="1" hangingPunct="1">
              <a:buFontTx/>
              <a:buNone/>
            </a:pPr>
            <a:endParaRPr lang="en-US" sz="3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Models of </a:t>
            </a:r>
            <a:r>
              <a:rPr lang="en-US" sz="3000" dirty="0" smtClean="0">
                <a:latin typeface="Arial" charset="0"/>
              </a:rPr>
              <a:t>nature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Dalton’</a:t>
            </a:r>
            <a:r>
              <a:rPr lang="en-US" altLang="ja-JP" dirty="0" smtClean="0">
                <a:latin typeface="Arial" charset="0"/>
              </a:rPr>
              <a:t>s </a:t>
            </a:r>
            <a:r>
              <a:rPr lang="en-US" altLang="ja-JP" dirty="0">
                <a:latin typeface="Arial" charset="0"/>
              </a:rPr>
              <a:t>atomic </a:t>
            </a:r>
            <a:r>
              <a:rPr lang="en-US" altLang="ja-JP" dirty="0" smtClean="0">
                <a:latin typeface="Arial" charset="0"/>
              </a:rPr>
              <a:t>theory-states that all matter is made of atoms which defines properties of matter (conservation, balanced equations, etc.)</a:t>
            </a:r>
            <a:endParaRPr lang="en-US" altLang="ja-JP" dirty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Can be used to predict future </a:t>
            </a:r>
            <a:r>
              <a:rPr lang="en-US" sz="3000" dirty="0" smtClean="0">
                <a:latin typeface="Arial" charset="0"/>
              </a:rPr>
              <a:t>observations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So </a:t>
            </a:r>
            <a:r>
              <a:rPr lang="en-US" dirty="0">
                <a:latin typeface="Arial" charset="0"/>
              </a:rPr>
              <a:t>they can be tested by experiments</a:t>
            </a:r>
          </a:p>
        </p:txBody>
      </p:sp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Scientific Approach to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"/>
          <a:stretch/>
        </p:blipFill>
        <p:spPr>
          <a:xfrm>
            <a:off x="304800" y="2033016"/>
            <a:ext cx="8534400" cy="2691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34915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Which </a:t>
            </a:r>
            <a:r>
              <a:rPr lang="en-US" sz="2800" dirty="0">
                <a:latin typeface="Arial" charset="0"/>
              </a:rPr>
              <a:t>statement best explains the difference between a law and a theory?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marL="912813" indent="-912813" eaLnBrk="1" hangingPunct="1">
              <a:buFontTx/>
              <a:buNone/>
              <a:defRPr/>
            </a:pPr>
            <a:r>
              <a:rPr lang="en-US" sz="2800" dirty="0">
                <a:latin typeface="Arial" charset="0"/>
              </a:rPr>
              <a:t>(a)	A law is </a:t>
            </a:r>
            <a:r>
              <a:rPr lang="en-US" sz="2800" dirty="0" smtClean="0">
                <a:latin typeface="Arial" charset="0"/>
              </a:rPr>
              <a:t>truth; </a:t>
            </a:r>
            <a:r>
              <a:rPr lang="en-US" sz="2800" dirty="0">
                <a:latin typeface="Arial" charset="0"/>
              </a:rPr>
              <a:t>a theory is a mere </a:t>
            </a:r>
            <a:r>
              <a:rPr lang="en-US" sz="2800" dirty="0" smtClean="0">
                <a:latin typeface="Arial" charset="0"/>
              </a:rPr>
              <a:t>speculation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marL="912813" indent="-912813" eaLnBrk="1" hangingPunct="1">
              <a:buFontTx/>
              <a:buAutoNum type="alphaLcParenBoth" startAt="2"/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law summarizes a series of related </a:t>
            </a:r>
            <a:r>
              <a:rPr lang="en-US" sz="2800" dirty="0" smtClean="0">
                <a:latin typeface="Arial" charset="0"/>
              </a:rPr>
              <a:t>observations</a:t>
            </a:r>
            <a:r>
              <a:rPr lang="en-US" sz="2800" dirty="0">
                <a:latin typeface="Arial" charset="0"/>
              </a:rPr>
              <a:t>;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 theory gives </a:t>
            </a:r>
            <a:r>
              <a:rPr lang="en-US" sz="2800" dirty="0" smtClean="0">
                <a:latin typeface="Arial" charset="0"/>
              </a:rPr>
              <a:t>the underlying reasons </a:t>
            </a:r>
            <a:r>
              <a:rPr lang="en-US" sz="2800" dirty="0">
                <a:latin typeface="Arial" charset="0"/>
              </a:rPr>
              <a:t>for them.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marL="912813" indent="-912813" eaLnBrk="1" hangingPunct="1">
              <a:buFontTx/>
              <a:buNone/>
              <a:defRPr/>
            </a:pPr>
            <a:r>
              <a:rPr lang="en-US" sz="2800" dirty="0">
                <a:latin typeface="Arial" charset="0"/>
              </a:rPr>
              <a:t>(c)	A theory describes </a:t>
            </a:r>
            <a:r>
              <a:rPr lang="en-US" sz="2800" i="1" dirty="0">
                <a:latin typeface="Arial" charset="0"/>
              </a:rPr>
              <a:t>what</a:t>
            </a:r>
            <a:r>
              <a:rPr lang="en-US" sz="2800" dirty="0">
                <a:latin typeface="Arial" charset="0"/>
              </a:rPr>
              <a:t> nature does; a </a:t>
            </a:r>
            <a:r>
              <a:rPr lang="en-US" sz="2800" dirty="0" smtClean="0">
                <a:latin typeface="Arial" charset="0"/>
              </a:rPr>
              <a:t>law describes </a:t>
            </a:r>
            <a:r>
              <a:rPr lang="en-US" sz="2800" i="1" dirty="0">
                <a:latin typeface="Arial" charset="0"/>
              </a:rPr>
              <a:t>why </a:t>
            </a:r>
            <a:r>
              <a:rPr lang="en-US" sz="2800" dirty="0">
                <a:latin typeface="Arial" charset="0"/>
              </a:rPr>
              <a:t>nature does it.</a:t>
            </a:r>
          </a:p>
        </p:txBody>
      </p:sp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Conceptual Connection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34915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Arial" charset="0"/>
              </a:rPr>
              <a:t>Which </a:t>
            </a:r>
            <a:r>
              <a:rPr lang="en-US" sz="2800" dirty="0">
                <a:latin typeface="Arial" charset="0"/>
              </a:rPr>
              <a:t>statement best explains the </a:t>
            </a:r>
            <a:r>
              <a:rPr lang="en-US" sz="2800" dirty="0" smtClean="0">
                <a:latin typeface="Arial" charset="0"/>
              </a:rPr>
              <a:t>difference between </a:t>
            </a:r>
            <a:r>
              <a:rPr lang="en-US" sz="2800" dirty="0">
                <a:latin typeface="Arial" charset="0"/>
              </a:rPr>
              <a:t>a law and a theory?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marL="912813" indent="-912813" eaLnBrk="1" hangingPunct="1">
              <a:buAutoNum type="alphaLcParenBoth"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law is truth; a theory is a mere </a:t>
            </a:r>
            <a:r>
              <a:rPr lang="en-US" sz="2800" dirty="0" smtClean="0">
                <a:latin typeface="Arial" charset="0"/>
              </a:rPr>
              <a:t>speculation.</a:t>
            </a:r>
          </a:p>
          <a:p>
            <a:pPr marL="912813" indent="-912813" eaLnBrk="1" hangingPunct="1">
              <a:buAutoNum type="alphaLcParenBoth"/>
            </a:pPr>
            <a:endParaRPr lang="en-US" sz="2800" b="1" dirty="0" smtClean="0">
              <a:latin typeface="Arial" charset="0"/>
            </a:endParaRPr>
          </a:p>
          <a:p>
            <a:pPr marL="912813" indent="-912813" eaLnBrk="1" hangingPunct="1">
              <a:buAutoNum type="alphaLcParenBoth"/>
            </a:pPr>
            <a:r>
              <a:rPr lang="en-US" sz="2800" b="1" dirty="0" smtClean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law summarizes a series of related </a:t>
            </a:r>
            <a:r>
              <a:rPr lang="en-US" sz="2800" b="1" dirty="0" smtClean="0">
                <a:latin typeface="Arial" charset="0"/>
              </a:rPr>
              <a:t>observations; a </a:t>
            </a:r>
            <a:r>
              <a:rPr lang="en-US" sz="2800" b="1" dirty="0">
                <a:latin typeface="Arial" charset="0"/>
              </a:rPr>
              <a:t>theory gives </a:t>
            </a:r>
            <a:r>
              <a:rPr lang="en-US" sz="2800" b="1" dirty="0" smtClean="0">
                <a:latin typeface="Arial" charset="0"/>
              </a:rPr>
              <a:t>the underlying </a:t>
            </a:r>
            <a:r>
              <a:rPr lang="en-US" sz="2800" b="1" dirty="0">
                <a:latin typeface="Arial" charset="0"/>
              </a:rPr>
              <a:t>reasons for </a:t>
            </a:r>
            <a:r>
              <a:rPr lang="en-US" sz="2800" b="1" dirty="0" smtClean="0">
                <a:latin typeface="Arial" charset="0"/>
              </a:rPr>
              <a:t>them.</a:t>
            </a:r>
          </a:p>
          <a:p>
            <a:pPr marL="912813" indent="-912813" eaLnBrk="1" hangingPunct="1">
              <a:buAutoNum type="alphaLcParenBoth"/>
            </a:pPr>
            <a:endParaRPr lang="en-US" sz="2800" b="1" dirty="0" smtClean="0">
              <a:latin typeface="Arial" charset="0"/>
            </a:endParaRPr>
          </a:p>
          <a:p>
            <a:pPr marL="912813" indent="-912813" eaLnBrk="1" hangingPunct="1">
              <a:buAutoNum type="alphaLcParenBoth"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theory describes </a:t>
            </a:r>
            <a:r>
              <a:rPr lang="en-US" sz="2800" i="1" dirty="0">
                <a:latin typeface="Arial" charset="0"/>
              </a:rPr>
              <a:t>what</a:t>
            </a:r>
            <a:r>
              <a:rPr lang="en-US" sz="2800" dirty="0">
                <a:latin typeface="Arial" charset="0"/>
              </a:rPr>
              <a:t> nature does; </a:t>
            </a:r>
            <a:r>
              <a:rPr lang="en-US" sz="2800" dirty="0" smtClean="0">
                <a:latin typeface="Arial" charset="0"/>
              </a:rPr>
              <a:t>a law describes </a:t>
            </a:r>
            <a:r>
              <a:rPr lang="en-US" sz="2800" i="1" dirty="0">
                <a:latin typeface="Arial" charset="0"/>
              </a:rPr>
              <a:t>why </a:t>
            </a:r>
            <a:r>
              <a:rPr lang="en-US" sz="2800" dirty="0">
                <a:latin typeface="Arial" charset="0"/>
              </a:rPr>
              <a:t>nature does it.</a:t>
            </a:r>
          </a:p>
        </p:txBody>
      </p:sp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Conceptual Connection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3514808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</a:rPr>
              <a:t>Matter </a:t>
            </a:r>
            <a:r>
              <a:rPr lang="en-US" sz="2800" dirty="0">
                <a:latin typeface="Arial" charset="0"/>
              </a:rPr>
              <a:t>is anything that occupies space and </a:t>
            </a: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has mass.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Your </a:t>
            </a:r>
            <a:r>
              <a:rPr lang="en-US" sz="2400" dirty="0">
                <a:latin typeface="Arial" charset="0"/>
              </a:rPr>
              <a:t>textbook, your desk, your chair, and even your body are all composed of matter.</a:t>
            </a:r>
          </a:p>
          <a:p>
            <a:pPr eaLnBrk="1" hangingPunct="1"/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We can classify matter according to its </a:t>
            </a:r>
            <a:r>
              <a:rPr lang="en-US" sz="2800" b="1" dirty="0">
                <a:latin typeface="Arial" charset="0"/>
              </a:rPr>
              <a:t>state</a:t>
            </a:r>
            <a:r>
              <a:rPr lang="en-US" sz="2800" dirty="0">
                <a:latin typeface="Arial" charset="0"/>
              </a:rPr>
              <a:t> (its physical form) and its </a:t>
            </a:r>
            <a:r>
              <a:rPr lang="en-US" sz="2800" b="1" dirty="0">
                <a:latin typeface="Arial" charset="0"/>
              </a:rPr>
              <a:t>composition</a:t>
            </a:r>
            <a:r>
              <a:rPr lang="en-US" sz="2800" dirty="0">
                <a:latin typeface="Arial" charset="0"/>
              </a:rPr>
              <a:t> (the basic components that make it up).</a:t>
            </a:r>
          </a:p>
        </p:txBody>
      </p:sp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Classification of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65125" y="806595"/>
            <a:ext cx="8229600" cy="892552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Matter can also be classified according to its composition: elements, compounds, and mixtures.</a:t>
            </a:r>
          </a:p>
        </p:txBody>
      </p:sp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Classification of Matter by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>
          <a:xfrm>
            <a:off x="1332130" y="1819656"/>
            <a:ext cx="6479739" cy="468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745915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first division in the classification of matter is between a </a:t>
            </a:r>
            <a:r>
              <a:rPr lang="en-US" sz="2800" i="1" dirty="0">
                <a:latin typeface="Arial" charset="0"/>
              </a:rPr>
              <a:t>pure substance </a:t>
            </a:r>
            <a:r>
              <a:rPr lang="en-US" sz="2800" dirty="0">
                <a:latin typeface="Arial" charset="0"/>
              </a:rPr>
              <a:t>and a </a:t>
            </a:r>
            <a:r>
              <a:rPr lang="en-US" sz="2800" i="1" dirty="0">
                <a:latin typeface="Arial" charset="0"/>
              </a:rPr>
              <a:t>mixture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pure substance</a:t>
            </a:r>
            <a:r>
              <a:rPr lang="en-US" sz="28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is made up of only one </a:t>
            </a:r>
            <a:r>
              <a:rPr lang="en-US" sz="2800" dirty="0" smtClean="0">
                <a:latin typeface="Arial" charset="0"/>
              </a:rPr>
              <a:t>component, </a:t>
            </a:r>
            <a:r>
              <a:rPr lang="en-US" sz="2800" dirty="0">
                <a:latin typeface="Arial" charset="0"/>
              </a:rPr>
              <a:t>and its composition is invariant.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mixture</a:t>
            </a:r>
            <a:r>
              <a:rPr lang="en-US" sz="2800" dirty="0">
                <a:latin typeface="Arial" charset="0"/>
              </a:rPr>
              <a:t>, by contrast, is a substance composed of two or more components in proportions that can vary from one sample to another.</a:t>
            </a:r>
          </a:p>
        </p:txBody>
      </p:sp>
      <p:sp>
        <p:nvSpPr>
          <p:cNvPr id="522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Classification of Matter by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365124" y="1141413"/>
            <a:ext cx="8778875" cy="336092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There are two types of pure </a:t>
            </a:r>
            <a:r>
              <a:rPr lang="en-US" sz="3000" dirty="0" smtClean="0">
                <a:latin typeface="Arial" charset="0"/>
              </a:rPr>
              <a:t>substances.</a:t>
            </a:r>
            <a:endParaRPr lang="en-US" dirty="0" smtClean="0">
              <a:solidFill>
                <a:srgbClr val="143C83"/>
              </a:solidFill>
              <a:latin typeface="Arial" charset="0"/>
            </a:endParaRPr>
          </a:p>
          <a:p>
            <a:pPr lvl="1" eaLnBrk="1" hangingPunct="1"/>
            <a:r>
              <a:rPr lang="en-US" sz="2400" dirty="0" smtClean="0">
                <a:latin typeface="Arial" charset="0"/>
              </a:rPr>
              <a:t>Elements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Compounds</a:t>
            </a:r>
            <a:endParaRPr lang="en-US" sz="2400" dirty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US" dirty="0">
              <a:solidFill>
                <a:srgbClr val="143C83"/>
              </a:solidFill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This categorization depends on whether or not they can be broken down (</a:t>
            </a:r>
            <a:r>
              <a:rPr lang="en-US" sz="3000" dirty="0" smtClean="0">
                <a:latin typeface="Arial" charset="0"/>
              </a:rPr>
              <a:t>or decomposed</a:t>
            </a:r>
            <a:r>
              <a:rPr lang="en-US" sz="3000" dirty="0">
                <a:latin typeface="Arial" charset="0"/>
              </a:rPr>
              <a:t>) into simpler substances.</a:t>
            </a:r>
          </a:p>
        </p:txBody>
      </p:sp>
      <p:sp>
        <p:nvSpPr>
          <p:cNvPr id="5427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Classification of Pure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An </a:t>
            </a:r>
            <a:r>
              <a:rPr lang="en-US" sz="2800" b="1" dirty="0">
                <a:latin typeface="Arial" charset="0"/>
              </a:rPr>
              <a:t>element</a:t>
            </a:r>
            <a:r>
              <a:rPr lang="en-US" sz="2800" dirty="0">
                <a:latin typeface="Arial" charset="0"/>
              </a:rPr>
              <a:t> is a substance that cannot be chemically broken down into </a:t>
            </a:r>
            <a:r>
              <a:rPr lang="en-US" sz="2800" dirty="0" smtClean="0">
                <a:latin typeface="Arial" charset="0"/>
              </a:rPr>
              <a:t>simpler substances.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Basic </a:t>
            </a:r>
            <a:r>
              <a:rPr lang="en-US" sz="2400" dirty="0">
                <a:latin typeface="Arial" charset="0"/>
              </a:rPr>
              <a:t>building blocks of </a:t>
            </a:r>
            <a:r>
              <a:rPr lang="en-US" sz="2400" dirty="0" smtClean="0">
                <a:latin typeface="Arial" charset="0"/>
              </a:rPr>
              <a:t>matter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Composed </a:t>
            </a:r>
            <a:r>
              <a:rPr lang="en-US" sz="2400" dirty="0">
                <a:latin typeface="Arial" charset="0"/>
              </a:rPr>
              <a:t>of single type of atom, like helium</a:t>
            </a:r>
          </a:p>
          <a:p>
            <a:pPr lvl="2"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compound</a:t>
            </a:r>
            <a:r>
              <a:rPr lang="en-US" sz="2800" dirty="0">
                <a:latin typeface="Arial" charset="0"/>
              </a:rPr>
              <a:t> is a substance composed of two or more elements in fixed definite proportions.</a:t>
            </a:r>
          </a:p>
          <a:p>
            <a:pPr eaLnBrk="1" hangingPunct="1"/>
            <a:endParaRPr lang="en-US" sz="16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Most elements are chemically reactive and combine with other elements to form compounds like water, sugar, etc.</a:t>
            </a:r>
          </a:p>
        </p:txBody>
      </p:sp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Classification of Pure 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365124" y="1141413"/>
            <a:ext cx="8599971" cy="2260600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Arial" charset="0"/>
              </a:rPr>
              <a:t>Mixtures</a:t>
            </a:r>
            <a:r>
              <a:rPr lang="en-US" sz="3000" dirty="0">
                <a:latin typeface="Arial" charset="0"/>
              </a:rPr>
              <a:t> can be categorized into two </a:t>
            </a:r>
            <a:r>
              <a:rPr lang="en-US" sz="3000" dirty="0" smtClean="0">
                <a:latin typeface="Arial" charset="0"/>
              </a:rPr>
              <a:t>types: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Heterogeneous mixtures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Homogeneous </a:t>
            </a:r>
            <a:r>
              <a:rPr lang="en-US" sz="2400" dirty="0">
                <a:latin typeface="Arial" charset="0"/>
              </a:rPr>
              <a:t>mixtures</a:t>
            </a:r>
          </a:p>
          <a:p>
            <a:pPr lvl="2" eaLnBrk="1" hangingPunct="1"/>
            <a:endParaRPr lang="en-US" dirty="0">
              <a:solidFill>
                <a:srgbClr val="143C83"/>
              </a:solidFill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This categorization of mixture depends on how </a:t>
            </a:r>
            <a:r>
              <a:rPr lang="en-US" sz="3000" i="1" dirty="0">
                <a:latin typeface="Arial" charset="0"/>
              </a:rPr>
              <a:t>uniformly </a:t>
            </a:r>
            <a:r>
              <a:rPr lang="en-US" sz="3000" dirty="0">
                <a:latin typeface="Arial" charset="0"/>
              </a:rPr>
              <a:t>the substances within them mix.</a:t>
            </a:r>
          </a:p>
        </p:txBody>
      </p:sp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Classification of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Atoms and molecules determine how matter behaves; if they were different, matter would be different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lvl="1" eaLnBrk="1" hangingPunct="1"/>
            <a:r>
              <a:rPr lang="en-US" sz="2400" dirty="0">
                <a:latin typeface="Arial" charset="0"/>
              </a:rPr>
              <a:t>The properties of water molecules determine </a:t>
            </a:r>
            <a:r>
              <a:rPr lang="en-US" sz="2400" dirty="0" smtClean="0">
                <a:latin typeface="Arial" charset="0"/>
              </a:rPr>
              <a:t>how water </a:t>
            </a:r>
            <a:r>
              <a:rPr lang="en-US" sz="2400" dirty="0">
                <a:latin typeface="Arial" charset="0"/>
              </a:rPr>
              <a:t>behaves; the properties of sugar molecules determine how sugar behaves.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understanding of matter at the molecular level gives us unprecedented control over that matter.</a:t>
            </a:r>
          </a:p>
        </p:txBody>
      </p:sp>
      <p:sp>
        <p:nvSpPr>
          <p:cNvPr id="71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84200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Atoms and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heterogeneous mixture</a:t>
            </a:r>
            <a:r>
              <a:rPr lang="en-US" sz="2800" dirty="0">
                <a:latin typeface="Arial" charset="0"/>
              </a:rPr>
              <a:t> is one in which the composition varies from one region of the mixture to </a:t>
            </a:r>
            <a:r>
              <a:rPr lang="en-US" sz="2800" dirty="0" smtClean="0">
                <a:latin typeface="Arial" charset="0"/>
              </a:rPr>
              <a:t>another.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Made </a:t>
            </a:r>
            <a:r>
              <a:rPr lang="en-US" sz="2400" dirty="0">
                <a:latin typeface="Arial" charset="0"/>
              </a:rPr>
              <a:t>of multiple </a:t>
            </a:r>
            <a:r>
              <a:rPr lang="en-US" sz="2400" dirty="0" smtClean="0">
                <a:latin typeface="Arial" charset="0"/>
              </a:rPr>
              <a:t>substances </a:t>
            </a:r>
            <a:r>
              <a:rPr lang="en-US" sz="2400" dirty="0">
                <a:latin typeface="Arial" charset="0"/>
              </a:rPr>
              <a:t>whose </a:t>
            </a:r>
            <a:r>
              <a:rPr lang="en-US" sz="2400" dirty="0" smtClean="0">
                <a:latin typeface="Arial" charset="0"/>
              </a:rPr>
              <a:t>presences </a:t>
            </a:r>
            <a:r>
              <a:rPr lang="en-US" sz="2400" dirty="0">
                <a:latin typeface="Arial" charset="0"/>
              </a:rPr>
              <a:t>can be </a:t>
            </a:r>
            <a:r>
              <a:rPr lang="en-US" sz="2400" dirty="0" smtClean="0">
                <a:latin typeface="Arial" charset="0"/>
              </a:rPr>
              <a:t>seen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Example</a:t>
            </a:r>
            <a:r>
              <a:rPr lang="en-US" sz="2400" dirty="0">
                <a:latin typeface="Arial" charset="0"/>
              </a:rPr>
              <a:t>: a salt and sand </a:t>
            </a:r>
            <a:r>
              <a:rPr lang="en-US" sz="2400" dirty="0" smtClean="0">
                <a:latin typeface="Arial" charset="0"/>
              </a:rPr>
              <a:t>mixture</a:t>
            </a:r>
          </a:p>
          <a:p>
            <a:pPr lvl="2" eaLnBrk="1" hangingPunct="1"/>
            <a:r>
              <a:rPr lang="en-US" sz="2000" dirty="0" smtClean="0">
                <a:latin typeface="Arial" charset="0"/>
              </a:rPr>
              <a:t>Portions </a:t>
            </a:r>
            <a:r>
              <a:rPr lang="en-US" sz="2000" dirty="0">
                <a:latin typeface="Arial" charset="0"/>
              </a:rPr>
              <a:t>of a sample of heterogeneous mixture have different composition and properties.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Heterogeneous 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536420" cy="226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homogeneous mixture</a:t>
            </a:r>
            <a:r>
              <a:rPr lang="en-US" sz="2800" dirty="0">
                <a:latin typeface="Arial" charset="0"/>
              </a:rPr>
              <a:t> is one made of multiple </a:t>
            </a:r>
            <a:r>
              <a:rPr lang="en-US" sz="2800" dirty="0" smtClean="0">
                <a:latin typeface="Arial" charset="0"/>
              </a:rPr>
              <a:t>substances but </a:t>
            </a:r>
            <a:r>
              <a:rPr lang="en-US" sz="2800" dirty="0">
                <a:latin typeface="Arial" charset="0"/>
              </a:rPr>
              <a:t>appears to be one substance.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All portions of a sample have the same composition and properties (like </a:t>
            </a:r>
            <a:r>
              <a:rPr lang="en-US" sz="2800" dirty="0" smtClean="0">
                <a:latin typeface="Arial" charset="0"/>
              </a:rPr>
              <a:t>sweetened </a:t>
            </a:r>
            <a:r>
              <a:rPr lang="en-US" sz="2800" dirty="0">
                <a:latin typeface="Arial" charset="0"/>
              </a:rPr>
              <a:t>tea).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Homogeneous mixtures have uniform compositions because the atoms or molecules that compose them mix uniformly.</a:t>
            </a:r>
          </a:p>
        </p:txBody>
      </p:sp>
      <p:sp>
        <p:nvSpPr>
          <p:cNvPr id="624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Homogeneous 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latin typeface="Arial" charset="0"/>
              </a:rPr>
              <a:t>Physical Change</a:t>
            </a:r>
            <a:r>
              <a:rPr lang="en-US" sz="2800" dirty="0">
                <a:latin typeface="Arial" charset="0"/>
              </a:rPr>
              <a:t>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Changes that alter only the state or </a:t>
            </a:r>
            <a:r>
              <a:rPr lang="en-US" sz="2800" dirty="0" smtClean="0">
                <a:latin typeface="Arial" charset="0"/>
              </a:rPr>
              <a:t>appearance of a substance, </a:t>
            </a:r>
            <a:r>
              <a:rPr lang="en-US" sz="2800" dirty="0">
                <a:latin typeface="Arial" charset="0"/>
              </a:rPr>
              <a:t>but not composition, are </a:t>
            </a:r>
            <a:r>
              <a:rPr lang="en-US" sz="2800" b="1" dirty="0">
                <a:latin typeface="Arial" charset="0"/>
              </a:rPr>
              <a:t>physical changes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atoms or molecules that compose a substance </a:t>
            </a:r>
            <a:r>
              <a:rPr lang="en-US" sz="2800" i="1" dirty="0">
                <a:latin typeface="Arial" charset="0"/>
              </a:rPr>
              <a:t>do not change</a:t>
            </a:r>
            <a:r>
              <a:rPr lang="en-US" sz="2800" dirty="0">
                <a:latin typeface="Arial" charset="0"/>
              </a:rPr>
              <a:t> their identity during a physical change.</a:t>
            </a:r>
          </a:p>
        </p:txBody>
      </p:sp>
      <p:sp>
        <p:nvSpPr>
          <p:cNvPr id="7065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and Chemical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4"/>
          <p:cNvSpPr>
            <a:spLocks noGrp="1"/>
          </p:cNvSpPr>
          <p:nvPr>
            <p:ph idx="1"/>
          </p:nvPr>
        </p:nvSpPr>
        <p:spPr>
          <a:xfrm>
            <a:off x="365125" y="1141413"/>
            <a:ext cx="3745057" cy="4893647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Arial" charset="0"/>
              </a:rPr>
              <a:t>When water boils, it changes its state from a liquid to </a:t>
            </a:r>
            <a:r>
              <a:rPr lang="en-US" sz="3000" dirty="0" smtClean="0">
                <a:latin typeface="Arial" charset="0"/>
              </a:rPr>
              <a:t/>
            </a:r>
            <a:br>
              <a:rPr lang="en-US" sz="3000" dirty="0" smtClean="0">
                <a:latin typeface="Arial" charset="0"/>
              </a:rPr>
            </a:br>
            <a:r>
              <a:rPr lang="en-US" sz="3000" dirty="0" smtClean="0">
                <a:latin typeface="Arial" charset="0"/>
              </a:rPr>
              <a:t>a </a:t>
            </a:r>
            <a:r>
              <a:rPr lang="en-US" sz="3000" dirty="0">
                <a:latin typeface="Arial" charset="0"/>
              </a:rPr>
              <a:t>gas.</a:t>
            </a:r>
          </a:p>
          <a:p>
            <a:pPr eaLnBrk="1" hangingPunct="1">
              <a:buFontTx/>
              <a:buNone/>
            </a:pPr>
            <a:endParaRPr lang="en-US" sz="3000" dirty="0">
              <a:latin typeface="Arial" charset="0"/>
            </a:endParaRPr>
          </a:p>
          <a:p>
            <a:pPr eaLnBrk="1" hangingPunct="1"/>
            <a:r>
              <a:rPr lang="en-US" sz="3000" dirty="0">
                <a:latin typeface="Arial" charset="0"/>
              </a:rPr>
              <a:t>The gas remains composed of water molecules, so this is </a:t>
            </a:r>
            <a:r>
              <a:rPr lang="en-US" sz="3000" dirty="0" smtClean="0">
                <a:latin typeface="Arial" charset="0"/>
              </a:rPr>
              <a:t>a </a:t>
            </a:r>
            <a:r>
              <a:rPr lang="en-US" sz="3000" dirty="0">
                <a:latin typeface="Arial" charset="0"/>
              </a:rPr>
              <a:t>physical change.</a:t>
            </a:r>
          </a:p>
        </p:txBody>
      </p:sp>
      <p:sp>
        <p:nvSpPr>
          <p:cNvPr id="7270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5"/>
          <a:stretch/>
        </p:blipFill>
        <p:spPr>
          <a:xfrm>
            <a:off x="4399280" y="1671320"/>
            <a:ext cx="4534376" cy="344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ontent Placeholder 4"/>
          <p:cNvSpPr>
            <a:spLocks noGrp="1"/>
          </p:cNvSpPr>
          <p:nvPr>
            <p:ph idx="1"/>
          </p:nvPr>
        </p:nvSpPr>
        <p:spPr>
          <a:xfrm>
            <a:off x="365125" y="1141413"/>
            <a:ext cx="4784148" cy="5213735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Changes that alter the composition of matter are </a:t>
            </a:r>
            <a:r>
              <a:rPr lang="en-US" sz="2600" b="1" dirty="0">
                <a:latin typeface="Arial" charset="0"/>
              </a:rPr>
              <a:t>chemical changes</a:t>
            </a:r>
            <a:r>
              <a:rPr lang="en-US" sz="26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6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During a chemical change, atoms rearrange, transforming the original substances into different substances.</a:t>
            </a:r>
          </a:p>
          <a:p>
            <a:pPr eaLnBrk="1" hangingPunct="1"/>
            <a:endParaRPr lang="en-US" sz="2600" dirty="0">
              <a:latin typeface="Arial" charset="0"/>
            </a:endParaRPr>
          </a:p>
          <a:p>
            <a:pPr eaLnBrk="1" hangingPunct="1"/>
            <a:r>
              <a:rPr lang="en-US" sz="2600" dirty="0">
                <a:latin typeface="Arial" charset="0"/>
              </a:rPr>
              <a:t>Rusting of iron is a chemical change.</a:t>
            </a:r>
          </a:p>
        </p:txBody>
      </p:sp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Chemical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"/>
          <a:stretch/>
        </p:blipFill>
        <p:spPr>
          <a:xfrm>
            <a:off x="5506720" y="340359"/>
            <a:ext cx="3535680" cy="6002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and Chemical Changes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2"/>
          <a:stretch/>
        </p:blipFill>
        <p:spPr>
          <a:xfrm>
            <a:off x="2427266" y="624840"/>
            <a:ext cx="4521158" cy="59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4"/>
          <p:cNvSpPr>
            <a:spLocks noGrp="1"/>
          </p:cNvSpPr>
          <p:nvPr>
            <p:ph idx="1"/>
          </p:nvPr>
        </p:nvSpPr>
        <p:spPr>
          <a:xfrm>
            <a:off x="365125" y="1141413"/>
            <a:ext cx="4045239" cy="4825936"/>
          </a:xfrm>
        </p:spPr>
        <p:txBody>
          <a:bodyPr/>
          <a:lstStyle/>
          <a:p>
            <a:pPr eaLnBrk="1" hangingPunct="1"/>
            <a:r>
              <a:rPr lang="en-US" sz="2600" dirty="0">
                <a:latin typeface="Arial" charset="0"/>
              </a:rPr>
              <a:t>A </a:t>
            </a:r>
            <a:r>
              <a:rPr lang="en-US" sz="2600" b="1" dirty="0">
                <a:latin typeface="Arial" charset="0"/>
              </a:rPr>
              <a:t>physical property</a:t>
            </a:r>
            <a:r>
              <a:rPr lang="en-US" sz="2600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600" dirty="0">
                <a:latin typeface="Arial" charset="0"/>
              </a:rPr>
              <a:t>is a property that a substance displays without changing its </a:t>
            </a:r>
            <a:r>
              <a:rPr lang="en-US" sz="2600" dirty="0" smtClean="0">
                <a:latin typeface="Arial" charset="0"/>
              </a:rPr>
              <a:t>composition.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smell of gasoline is a physical </a:t>
            </a:r>
            <a:r>
              <a:rPr lang="en-US" sz="2400" dirty="0" smtClean="0">
                <a:latin typeface="Arial" charset="0"/>
              </a:rPr>
              <a:t>property.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Odor</a:t>
            </a:r>
            <a:r>
              <a:rPr lang="en-US" sz="2400" dirty="0">
                <a:latin typeface="Arial" charset="0"/>
              </a:rPr>
              <a:t>, taste, color, appearance, melting point, boiling point, and density are all physical properties.</a:t>
            </a:r>
          </a:p>
        </p:txBody>
      </p:sp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Physical and Chemical Properties</a:t>
            </a:r>
          </a:p>
        </p:txBody>
      </p:sp>
      <p:sp>
        <p:nvSpPr>
          <p:cNvPr id="39940" name="Content Placeholder 5"/>
          <p:cNvSpPr>
            <a:spLocks noGrp="1"/>
          </p:cNvSpPr>
          <p:nvPr>
            <p:ph sz="half" idx="4294967295"/>
          </p:nvPr>
        </p:nvSpPr>
        <p:spPr>
          <a:xfrm>
            <a:off x="4784725" y="1143433"/>
            <a:ext cx="4359275" cy="5256823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>
                <a:latin typeface="Arial" charset="0"/>
              </a:rPr>
              <a:t>A </a:t>
            </a:r>
            <a:r>
              <a:rPr lang="en-US" sz="2600" b="1" dirty="0">
                <a:latin typeface="Arial" charset="0"/>
              </a:rPr>
              <a:t>chemical</a:t>
            </a:r>
            <a:r>
              <a:rPr lang="en-US" sz="26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600" b="1" dirty="0">
                <a:latin typeface="Arial" charset="0"/>
              </a:rPr>
              <a:t>property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en-US" sz="2600" dirty="0">
                <a:solidFill>
                  <a:srgbClr val="FF0000"/>
                </a:solidFill>
                <a:latin typeface="Arial" charset="0"/>
              </a:rPr>
            </a:br>
            <a:r>
              <a:rPr lang="en-US" sz="2600" dirty="0">
                <a:latin typeface="Arial" charset="0"/>
              </a:rPr>
              <a:t>is a property that a substance displays </a:t>
            </a:r>
            <a:br>
              <a:rPr lang="en-US" sz="2600" dirty="0">
                <a:latin typeface="Arial" charset="0"/>
              </a:rPr>
            </a:br>
            <a:r>
              <a:rPr lang="en-US" sz="2600" dirty="0">
                <a:latin typeface="Arial" charset="0"/>
              </a:rPr>
              <a:t>only by changing its composition via a chemical change (or chemical reaction)</a:t>
            </a:r>
            <a:r>
              <a:rPr lang="en-US" sz="2600" dirty="0" smtClean="0">
                <a:latin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flammability of gasoline, in contrast, is a chemical </a:t>
            </a:r>
            <a:r>
              <a:rPr lang="en-US" sz="2400" dirty="0" smtClean="0">
                <a:latin typeface="Arial" charset="0"/>
              </a:rPr>
              <a:t>property.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Chemical </a:t>
            </a:r>
            <a:r>
              <a:rPr lang="en-US" sz="2400" dirty="0">
                <a:latin typeface="Arial" charset="0"/>
              </a:rPr>
              <a:t>properties include corrosiveness, acidity, and toxicity.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4"/>
          <p:cNvSpPr>
            <a:spLocks noGrp="1"/>
          </p:cNvSpPr>
          <p:nvPr>
            <p:ph idx="1"/>
          </p:nvPr>
        </p:nvSpPr>
        <p:spPr>
          <a:xfrm>
            <a:off x="365125" y="1141413"/>
            <a:ext cx="8190057" cy="2973122"/>
          </a:xfrm>
        </p:spPr>
        <p:txBody>
          <a:bodyPr/>
          <a:lstStyle/>
          <a:p>
            <a:pPr eaLnBrk="1" hangingPunct="1"/>
            <a:r>
              <a:rPr lang="en-US" sz="2400" b="1" dirty="0">
                <a:latin typeface="Arial" charset="0"/>
              </a:rPr>
              <a:t>Energy </a:t>
            </a:r>
            <a:r>
              <a:rPr lang="en-US" sz="2400" dirty="0">
                <a:latin typeface="Arial" charset="0"/>
              </a:rPr>
              <a:t>is the </a:t>
            </a:r>
            <a:r>
              <a:rPr lang="en-US" sz="2400" i="1" dirty="0">
                <a:latin typeface="Arial" charset="0"/>
              </a:rPr>
              <a:t>capacity to do work</a:t>
            </a:r>
            <a:r>
              <a:rPr lang="en-US" sz="2400" i="1" dirty="0" smtClean="0">
                <a:latin typeface="Arial" charset="0"/>
              </a:rPr>
              <a:t>.</a:t>
            </a:r>
            <a:endParaRPr lang="en-US" sz="2400" i="1" dirty="0">
              <a:latin typeface="Arial" charset="0"/>
            </a:endParaRPr>
          </a:p>
          <a:p>
            <a:pPr eaLnBrk="1" hangingPunct="1"/>
            <a:r>
              <a:rPr lang="en-US" sz="2400" b="1" dirty="0">
                <a:latin typeface="Arial" charset="0"/>
              </a:rPr>
              <a:t>Work </a:t>
            </a:r>
            <a:r>
              <a:rPr lang="en-US" sz="2400" dirty="0">
                <a:latin typeface="Arial" charset="0"/>
              </a:rPr>
              <a:t>is defined as the action of a force through a distance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eaLnBrk="1" hangingPunct="1"/>
            <a:r>
              <a:rPr lang="en-US" sz="2400" dirty="0"/>
              <a:t>When you push a box across the floor or pedal your bicycle across the street, you have done work.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8089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Energy: A Fundamental Part of Physical and Chemical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"/>
          <a:stretch/>
        </p:blipFill>
        <p:spPr>
          <a:xfrm>
            <a:off x="2064194" y="3456432"/>
            <a:ext cx="5015612" cy="2852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4"/>
          <p:cNvSpPr>
            <a:spLocks noGrp="1"/>
          </p:cNvSpPr>
          <p:nvPr>
            <p:ph idx="1"/>
          </p:nvPr>
        </p:nvSpPr>
        <p:spPr>
          <a:xfrm>
            <a:off x="365125" y="979783"/>
            <a:ext cx="4922693" cy="5469189"/>
          </a:xfrm>
        </p:spPr>
        <p:txBody>
          <a:bodyPr/>
          <a:lstStyle/>
          <a:p>
            <a:pPr eaLnBrk="1" hangingPunct="1"/>
            <a:r>
              <a:rPr lang="en-US" sz="2500" b="1" dirty="0">
                <a:latin typeface="Arial" charset="0"/>
              </a:rPr>
              <a:t>Kinetic energy</a:t>
            </a:r>
            <a:r>
              <a:rPr lang="en-US" sz="2500" dirty="0">
                <a:latin typeface="Arial" charset="0"/>
              </a:rPr>
              <a:t> is the energy associated with the motion of </a:t>
            </a:r>
            <a:br>
              <a:rPr lang="en-US" sz="2500" dirty="0">
                <a:latin typeface="Arial" charset="0"/>
              </a:rPr>
            </a:br>
            <a:r>
              <a:rPr lang="en-US" sz="2500" dirty="0">
                <a:latin typeface="Arial" charset="0"/>
              </a:rPr>
              <a:t>an object</a:t>
            </a:r>
            <a:r>
              <a:rPr lang="en-US" sz="2500" dirty="0" smtClean="0">
                <a:latin typeface="Arial" charset="0"/>
              </a:rPr>
              <a:t>.</a:t>
            </a:r>
            <a:endParaRPr lang="en-US" sz="2500" dirty="0">
              <a:latin typeface="Arial" charset="0"/>
            </a:endParaRPr>
          </a:p>
          <a:p>
            <a:pPr eaLnBrk="1" hangingPunct="1"/>
            <a:r>
              <a:rPr lang="en-US" sz="2500" b="1" dirty="0">
                <a:latin typeface="Arial" charset="0"/>
              </a:rPr>
              <a:t>Potential energy</a:t>
            </a:r>
            <a:r>
              <a:rPr lang="en-US" sz="25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500" dirty="0">
                <a:latin typeface="Arial" charset="0"/>
              </a:rPr>
              <a:t>is the energy associated with the position or composition of an object</a:t>
            </a:r>
            <a:r>
              <a:rPr lang="en-US" sz="2500" dirty="0" smtClean="0">
                <a:latin typeface="Arial" charset="0"/>
              </a:rPr>
              <a:t>.</a:t>
            </a:r>
            <a:endParaRPr lang="en-US" sz="2500" dirty="0">
              <a:latin typeface="Arial" charset="0"/>
            </a:endParaRPr>
          </a:p>
          <a:p>
            <a:pPr eaLnBrk="1" hangingPunct="1"/>
            <a:r>
              <a:rPr lang="en-US" sz="2500" b="1" dirty="0">
                <a:latin typeface="Arial" charset="0"/>
              </a:rPr>
              <a:t>Thermal</a:t>
            </a:r>
            <a:r>
              <a:rPr lang="en-US" sz="25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500" b="1" dirty="0">
                <a:latin typeface="Arial" charset="0"/>
              </a:rPr>
              <a:t>energy</a:t>
            </a:r>
            <a:r>
              <a:rPr lang="en-US" sz="2500" dirty="0">
                <a:latin typeface="Arial" charset="0"/>
              </a:rPr>
              <a:t> is the energy associated with the temperature of an </a:t>
            </a:r>
            <a:r>
              <a:rPr lang="en-US" sz="2500" dirty="0" smtClean="0">
                <a:latin typeface="Arial" charset="0"/>
              </a:rPr>
              <a:t>object.</a:t>
            </a:r>
          </a:p>
          <a:p>
            <a:pPr lvl="1" eaLnBrk="1" hangingPunct="1"/>
            <a:r>
              <a:rPr lang="en-US" sz="2200" dirty="0" smtClean="0">
                <a:latin typeface="Arial" charset="0"/>
              </a:rPr>
              <a:t>Thermal </a:t>
            </a:r>
            <a:r>
              <a:rPr lang="en-US" sz="2200" dirty="0">
                <a:latin typeface="Arial" charset="0"/>
              </a:rPr>
              <a:t>energy is actually a type of kinetic energy because it arises from the motion of the individual atoms or molecules that make up an object.</a:t>
            </a:r>
          </a:p>
        </p:txBody>
      </p:sp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 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"/>
          <a:stretch/>
        </p:blipFill>
        <p:spPr>
          <a:xfrm>
            <a:off x="5463033" y="1135698"/>
            <a:ext cx="3504391" cy="479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365125" y="3542866"/>
            <a:ext cx="8229600" cy="3194721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Energy is always conserved in a physical or chemical change; it is neither created nor destroyed (law of conservation of energy)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KEY CONCEPT!!! Systems </a:t>
            </a:r>
            <a:r>
              <a:rPr lang="en-US" sz="2800" b="1" dirty="0">
                <a:solidFill>
                  <a:srgbClr val="FF00FF"/>
                </a:solidFill>
                <a:latin typeface="Arial" charset="0"/>
              </a:rPr>
              <a:t>with high potential energy tend to change in a direction that lowers their potential energy, releasing energy into the surroundings.</a:t>
            </a:r>
          </a:p>
        </p:txBody>
      </p:sp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Summarizing Energy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>
          <a:xfrm>
            <a:off x="1780461" y="861568"/>
            <a:ext cx="5583077" cy="241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</a:rPr>
              <a:t>Atoms </a:t>
            </a:r>
            <a:r>
              <a:rPr lang="en-US" sz="2800" dirty="0">
                <a:latin typeface="Arial" charset="0"/>
              </a:rPr>
              <a:t>are the submicroscopic particles that constitute the fundamental building blocks of ordinary matter.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Free atoms are rare in nature; instead they bind together in specific geometrical arrangements to form </a:t>
            </a:r>
            <a:r>
              <a:rPr lang="en-US" sz="2800" b="1" dirty="0">
                <a:latin typeface="Arial" charset="0"/>
              </a:rPr>
              <a:t>molecules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92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Atoms and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365125" y="945148"/>
            <a:ext cx="8229600" cy="2260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In chemistry, </a:t>
            </a:r>
            <a:r>
              <a:rPr lang="en-US" sz="2800" b="1" dirty="0">
                <a:latin typeface="Arial" charset="0"/>
              </a:rPr>
              <a:t>units</a:t>
            </a:r>
            <a:r>
              <a:rPr lang="en-US" sz="2800" dirty="0">
                <a:latin typeface="Arial" charset="0"/>
              </a:rPr>
              <a:t>—standard quantities used to specify measurements—are critical.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Arial" charset="0"/>
              </a:rPr>
              <a:t>The two most common unit systems are as </a:t>
            </a:r>
            <a:r>
              <a:rPr lang="en-US" sz="2800" b="1" dirty="0" smtClean="0">
                <a:latin typeface="Arial" charset="0"/>
              </a:rPr>
              <a:t>follows: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Arial" charset="0"/>
              </a:rPr>
              <a:t>Metric </a:t>
            </a:r>
            <a:r>
              <a:rPr lang="en-US" sz="2400" b="1" dirty="0">
                <a:latin typeface="Arial" charset="0"/>
              </a:rPr>
              <a:t>system</a:t>
            </a:r>
            <a:r>
              <a:rPr lang="en-US" sz="2400" dirty="0">
                <a:latin typeface="Arial" charset="0"/>
              </a:rPr>
              <a:t>, used in most of the </a:t>
            </a:r>
            <a:r>
              <a:rPr lang="en-US" sz="2400" dirty="0" smtClean="0">
                <a:latin typeface="Arial" charset="0"/>
              </a:rPr>
              <a:t>world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Arial" charset="0"/>
              </a:rPr>
              <a:t>English </a:t>
            </a:r>
            <a:r>
              <a:rPr lang="en-US" sz="2400" b="1" dirty="0">
                <a:latin typeface="Arial" charset="0"/>
              </a:rPr>
              <a:t>system</a:t>
            </a:r>
            <a:r>
              <a:rPr lang="en-US" sz="2400" dirty="0">
                <a:latin typeface="Arial" charset="0"/>
              </a:rPr>
              <a:t>, used in the United </a:t>
            </a:r>
            <a:r>
              <a:rPr lang="en-US" sz="2400" dirty="0" smtClean="0">
                <a:latin typeface="Arial" charset="0"/>
              </a:rPr>
              <a:t>States</a:t>
            </a:r>
          </a:p>
          <a:p>
            <a:pPr lvl="2" eaLnBrk="1" hangingPunct="1">
              <a:buFontTx/>
              <a:buNone/>
              <a:defRPr/>
            </a:pPr>
            <a:endParaRPr lang="en-US" sz="16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Scientists </a:t>
            </a:r>
            <a:r>
              <a:rPr lang="en-US" sz="2800" dirty="0">
                <a:latin typeface="Arial" charset="0"/>
              </a:rPr>
              <a:t>use the </a:t>
            </a:r>
            <a:r>
              <a:rPr lang="en-US" sz="2800" b="1" dirty="0">
                <a:latin typeface="Arial" charset="0"/>
              </a:rPr>
              <a:t>International System of Units (SI)</a:t>
            </a:r>
            <a:r>
              <a:rPr lang="en-US" sz="2800" dirty="0">
                <a:latin typeface="Arial" charset="0"/>
              </a:rPr>
              <a:t>, which is based on the metric </a:t>
            </a:r>
            <a:r>
              <a:rPr lang="en-US" sz="2800" dirty="0" smtClean="0">
                <a:latin typeface="Arial" charset="0"/>
              </a:rPr>
              <a:t>system.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abbreviation </a:t>
            </a:r>
            <a:r>
              <a:rPr lang="en-US" sz="2400" i="1" dirty="0">
                <a:latin typeface="Arial" charset="0"/>
              </a:rPr>
              <a:t>SI</a:t>
            </a:r>
            <a:r>
              <a:rPr lang="en-US" sz="2400" dirty="0">
                <a:latin typeface="Arial" charset="0"/>
              </a:rPr>
              <a:t> comes from the French, phrase </a:t>
            </a:r>
            <a:r>
              <a:rPr lang="en-US" sz="2400" i="1" dirty="0">
                <a:latin typeface="Arial" charset="0"/>
              </a:rPr>
              <a:t>Système International </a:t>
            </a:r>
            <a:r>
              <a:rPr lang="en-US" sz="2400" i="1" dirty="0" smtClean="0">
                <a:latin typeface="Arial" charset="0"/>
              </a:rPr>
              <a:t>d’ </a:t>
            </a:r>
            <a:r>
              <a:rPr lang="en-US" altLang="ja-JP" sz="2400" i="1" dirty="0" smtClean="0">
                <a:latin typeface="Arial" charset="0"/>
              </a:rPr>
              <a:t>Unités</a:t>
            </a:r>
            <a:r>
              <a:rPr lang="en-US" altLang="ja-JP" sz="2400" i="1" dirty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</p:txBody>
      </p:sp>
      <p:sp>
        <p:nvSpPr>
          <p:cNvPr id="8704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Units of Measurement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22885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</a:t>
            </a:r>
            <a:r>
              <a:rPr lang="en-US" sz="2800" b="1" dirty="0">
                <a:latin typeface="Arial" charset="0"/>
              </a:rPr>
              <a:t>kelvin (K)</a:t>
            </a:r>
            <a:r>
              <a:rPr lang="en-US" sz="2800" dirty="0">
                <a:latin typeface="Arial" charset="0"/>
              </a:rPr>
              <a:t> is the SI unit of </a:t>
            </a:r>
            <a:r>
              <a:rPr lang="en-US" sz="2800" b="1" dirty="0">
                <a:latin typeface="Arial" charset="0"/>
              </a:rPr>
              <a:t>temperature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temperature is a measure </a:t>
            </a:r>
            <a:r>
              <a:rPr lang="en-US" sz="2800" dirty="0" smtClean="0">
                <a:latin typeface="Arial" charset="0"/>
              </a:rPr>
              <a:t>of the </a:t>
            </a:r>
            <a:r>
              <a:rPr lang="en-US" sz="2800" dirty="0">
                <a:latin typeface="Arial" charset="0"/>
              </a:rPr>
              <a:t>average amount of kinetic energy of the atoms or molecules that compose the matter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Temperature also determines the direction of thermal energy transfer, or what we commonly call heat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Thermal energy transfers from hot to cold objects.</a:t>
            </a:r>
          </a:p>
        </p:txBody>
      </p:sp>
      <p:sp>
        <p:nvSpPr>
          <p:cNvPr id="9728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Kelvin: A Measure of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Content Placeholder 4"/>
          <p:cNvSpPr>
            <a:spLocks noGrp="1"/>
          </p:cNvSpPr>
          <p:nvPr>
            <p:ph idx="1"/>
          </p:nvPr>
        </p:nvSpPr>
        <p:spPr>
          <a:xfrm>
            <a:off x="365125" y="806608"/>
            <a:ext cx="4368511" cy="5660011"/>
          </a:xfrm>
        </p:spPr>
        <p:txBody>
          <a:bodyPr/>
          <a:lstStyle/>
          <a:p>
            <a:pPr eaLnBrk="1" hangingPunct="1"/>
            <a:r>
              <a:rPr lang="en-US" sz="2700" b="1" dirty="0">
                <a:latin typeface="Arial" charset="0"/>
              </a:rPr>
              <a:t>Kelvin scale</a:t>
            </a:r>
            <a:r>
              <a:rPr lang="en-US" sz="2700" dirty="0">
                <a:latin typeface="Arial" charset="0"/>
              </a:rPr>
              <a:t> (</a:t>
            </a:r>
            <a:r>
              <a:rPr lang="en-US" sz="2700" i="1" dirty="0">
                <a:latin typeface="Arial" charset="0"/>
              </a:rPr>
              <a:t>absolute scale</a:t>
            </a:r>
            <a:r>
              <a:rPr lang="en-US" sz="2700" dirty="0">
                <a:latin typeface="Arial" charset="0"/>
              </a:rPr>
              <a:t>) assigns 0 K (absolute zero) to the coldest temperature possible.</a:t>
            </a:r>
          </a:p>
          <a:p>
            <a:pPr eaLnBrk="1" hangingPunct="1">
              <a:buFontTx/>
              <a:buNone/>
            </a:pPr>
            <a:endParaRPr lang="en-US" sz="2700" dirty="0">
              <a:latin typeface="Arial" charset="0"/>
            </a:endParaRPr>
          </a:p>
          <a:p>
            <a:pPr eaLnBrk="1" hangingPunct="1"/>
            <a:r>
              <a:rPr lang="en-US" sz="2700" dirty="0">
                <a:latin typeface="Arial" charset="0"/>
              </a:rPr>
              <a:t>Absolute zero (–273 °C or –459 °F) is the temperature at which molecular motion virtually stops. Lower temperatures do </a:t>
            </a:r>
            <a:r>
              <a:rPr lang="en-US" sz="2700" dirty="0" smtClean="0">
                <a:latin typeface="Arial" charset="0"/>
              </a:rPr>
              <a:t/>
            </a:r>
            <a:br>
              <a:rPr lang="en-US" sz="2700" dirty="0" smtClean="0">
                <a:latin typeface="Arial" charset="0"/>
              </a:rPr>
            </a:br>
            <a:r>
              <a:rPr lang="en-US" sz="2700" dirty="0" smtClean="0">
                <a:latin typeface="Arial" charset="0"/>
              </a:rPr>
              <a:t>not </a:t>
            </a:r>
            <a:r>
              <a:rPr lang="en-US" sz="2700" dirty="0">
                <a:latin typeface="Arial" charset="0"/>
              </a:rPr>
              <a:t>exist.</a:t>
            </a:r>
          </a:p>
        </p:txBody>
      </p:sp>
      <p:sp>
        <p:nvSpPr>
          <p:cNvPr id="9933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Kelvin: A Measure of Temperature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"/>
          <a:stretch/>
        </p:blipFill>
        <p:spPr>
          <a:xfrm>
            <a:off x="4572000" y="1336040"/>
            <a:ext cx="4433810" cy="423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4"/>
          <p:cNvSpPr>
            <a:spLocks noGrp="1"/>
          </p:cNvSpPr>
          <p:nvPr>
            <p:ph idx="1"/>
          </p:nvPr>
        </p:nvSpPr>
        <p:spPr>
          <a:xfrm>
            <a:off x="365125" y="1141413"/>
            <a:ext cx="4680239" cy="531222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Fahrenheit degree is </a:t>
            </a:r>
            <a:r>
              <a:rPr lang="en-US" dirty="0" smtClean="0">
                <a:latin typeface="Arial" charset="0"/>
              </a:rPr>
              <a:t>five-ninths </a:t>
            </a:r>
            <a:r>
              <a:rPr lang="en-US" dirty="0">
                <a:latin typeface="Arial" charset="0"/>
              </a:rPr>
              <a:t>the size of a Celsius degree</a:t>
            </a:r>
            <a:r>
              <a:rPr lang="en-US" dirty="0" smtClean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  <a:p>
            <a:pPr eaLnBrk="1" hangingPunct="1"/>
            <a:r>
              <a:rPr lang="en-US" dirty="0">
                <a:latin typeface="Arial" charset="0"/>
              </a:rPr>
              <a:t>The Celsius degree and the Kelvin </a:t>
            </a:r>
            <a:r>
              <a:rPr lang="en-US" dirty="0" smtClean="0">
                <a:latin typeface="Arial" charset="0"/>
              </a:rPr>
              <a:t>degree </a:t>
            </a:r>
            <a:r>
              <a:rPr lang="en-US" dirty="0">
                <a:latin typeface="Arial" charset="0"/>
              </a:rPr>
              <a:t>are the same size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1" hangingPunct="1"/>
            <a:r>
              <a:rPr lang="en-US" dirty="0">
                <a:latin typeface="Arial" charset="0"/>
              </a:rPr>
              <a:t>Temperature scale conversion is done with these formulas: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10137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 Measure of Temperature</a:t>
            </a:r>
          </a:p>
        </p:txBody>
      </p:sp>
      <p:pic>
        <p:nvPicPr>
          <p:cNvPr id="101380" name="Picture 8" descr="X:\50627 IRDVD Tro Chemistry A Molecular Approach\Working Files 50627\Lectures 50627\Component\Ch 01\01_pg48 equat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792413"/>
            <a:ext cx="22875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International System of Units uses the </a:t>
            </a:r>
            <a:r>
              <a:rPr lang="en-US" sz="2800" b="1" dirty="0">
                <a:latin typeface="Arial" charset="0"/>
              </a:rPr>
              <a:t>prefix multipliers</a:t>
            </a:r>
            <a:r>
              <a:rPr lang="en-US" sz="2800" dirty="0">
                <a:latin typeface="Arial" charset="0"/>
              </a:rPr>
              <a:t> shown in Table 1.2 with the standard units.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These multipliers change the value of the unit by the powers of 10 (just like an exponent does in scientific notation).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For example, the kilometer has the prefix </a:t>
            </a:r>
            <a:r>
              <a:rPr lang="en-US" altLang="ja-JP" sz="2800" i="1" dirty="0">
                <a:latin typeface="Arial" charset="0"/>
              </a:rPr>
              <a:t>kilo</a:t>
            </a:r>
            <a:r>
              <a:rPr lang="en-US" altLang="ja-JP" sz="2800" dirty="0">
                <a:latin typeface="Arial" charset="0"/>
              </a:rPr>
              <a:t> meaning 1000 or 10</a:t>
            </a:r>
            <a:r>
              <a:rPr lang="en-US" altLang="ja-JP" sz="2800" baseline="30000" dirty="0">
                <a:latin typeface="Arial" charset="0"/>
              </a:rPr>
              <a:t>3</a:t>
            </a:r>
            <a:r>
              <a:rPr lang="en-US" altLang="ja-JP" sz="2800" dirty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</p:txBody>
      </p:sp>
      <p:sp>
        <p:nvSpPr>
          <p:cNvPr id="10342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Prefix Multipliers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Prefix Multipliers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2"/>
          <a:stretch/>
        </p:blipFill>
        <p:spPr>
          <a:xfrm>
            <a:off x="1354562" y="817880"/>
            <a:ext cx="6434875" cy="5166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Derived unit is a combination of other units.</a:t>
            </a:r>
            <a:endParaRPr lang="en-US" sz="280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Volume is a measure of space; it has units of length cubed (i.e., cm</a:t>
            </a:r>
            <a:r>
              <a:rPr lang="en-US" sz="2800" baseline="30000" dirty="0" smtClean="0">
                <a:latin typeface="Arial" charset="0"/>
              </a:rPr>
              <a:t>3</a:t>
            </a:r>
            <a:r>
              <a:rPr lang="en-US" sz="2800" dirty="0" smtClean="0">
                <a:latin typeface="Arial" charset="0"/>
              </a:rPr>
              <a:t>) or liters (L).</a:t>
            </a:r>
            <a:endParaRPr lang="en-US" sz="2800" dirty="0"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Density is the ratio of a substance’s mass to volume; it has units of mass/volume</a:t>
            </a:r>
            <a:r>
              <a:rPr lang="en-US" sz="2800" i="1" dirty="0" smtClean="0">
                <a:latin typeface="Arial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Density affects if a substance will sink or float in another. The less dense substance floats</a:t>
            </a:r>
            <a:r>
              <a:rPr lang="en-US" sz="2800" i="1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</p:txBody>
      </p:sp>
      <p:sp>
        <p:nvSpPr>
          <p:cNvPr id="10752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Derived Units: Volume and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345325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An</a:t>
            </a:r>
            <a:r>
              <a:rPr lang="en-US" sz="2800" b="1" dirty="0" smtClean="0">
                <a:latin typeface="Arial" charset="0"/>
              </a:rPr>
              <a:t> intensive </a:t>
            </a:r>
            <a:r>
              <a:rPr lang="en-US" sz="2800" b="1" dirty="0">
                <a:latin typeface="Arial" charset="0"/>
              </a:rPr>
              <a:t>property </a:t>
            </a:r>
            <a:r>
              <a:rPr lang="en-US" sz="2800" dirty="0">
                <a:latin typeface="Arial" charset="0"/>
              </a:rPr>
              <a:t>is a characteristic that is independent </a:t>
            </a:r>
            <a:r>
              <a:rPr lang="en-US" sz="2800" dirty="0" smtClean="0">
                <a:latin typeface="Arial" charset="0"/>
              </a:rPr>
              <a:t>of the </a:t>
            </a:r>
            <a:r>
              <a:rPr lang="en-US" sz="2800" dirty="0">
                <a:latin typeface="Arial" charset="0"/>
              </a:rPr>
              <a:t>amount of substance.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Density is an </a:t>
            </a:r>
            <a:r>
              <a:rPr lang="en-US" sz="2400" dirty="0" smtClean="0">
                <a:latin typeface="Arial" charset="0"/>
              </a:rPr>
              <a:t>intensive property</a:t>
            </a:r>
            <a:r>
              <a:rPr lang="en-US" sz="24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/>
            <a:r>
              <a:rPr lang="en-US" sz="2800" dirty="0" smtClean="0">
                <a:latin typeface="Arial" charset="0"/>
              </a:rPr>
              <a:t>An</a:t>
            </a:r>
            <a:r>
              <a:rPr lang="en-US" sz="2800" b="1" dirty="0" smtClean="0">
                <a:latin typeface="Arial" charset="0"/>
              </a:rPr>
              <a:t> extensive </a:t>
            </a:r>
            <a:r>
              <a:rPr lang="en-US" sz="2800" b="1" dirty="0">
                <a:latin typeface="Arial" charset="0"/>
              </a:rPr>
              <a:t>property </a:t>
            </a:r>
            <a:r>
              <a:rPr lang="en-US" sz="2800" dirty="0">
                <a:latin typeface="Arial" charset="0"/>
              </a:rPr>
              <a:t>is a characteristic that is dependent on the amount of substance.</a:t>
            </a:r>
          </a:p>
          <a:p>
            <a:pPr lvl="1" eaLnBrk="1" hangingPunct="1"/>
            <a:r>
              <a:rPr lang="en-US" sz="2400" dirty="0">
                <a:latin typeface="Arial" charset="0"/>
              </a:rPr>
              <a:t>Mass is an extensive property.</a:t>
            </a: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</p:txBody>
      </p:sp>
      <p:sp>
        <p:nvSpPr>
          <p:cNvPr id="10956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Intensive and Extensive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Significant figures deal with writing numbers to reflect precision.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precision of a measurement depends on </a:t>
            </a:r>
            <a:r>
              <a:rPr lang="en-US" sz="2800" dirty="0" smtClean="0">
                <a:latin typeface="Arial" charset="0"/>
              </a:rPr>
              <a:t>the </a:t>
            </a:r>
            <a:r>
              <a:rPr lang="en-US" sz="2800" dirty="0">
                <a:latin typeface="Arial" charset="0"/>
              </a:rPr>
              <a:t>instrument used to make the measurement. </a:t>
            </a:r>
          </a:p>
          <a:p>
            <a:pPr eaLnBrk="1" hangingPunct="1">
              <a:buFontTx/>
              <a:buNone/>
            </a:pP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preservation of this precision during calculations can be accomplished by using </a:t>
            </a:r>
            <a:r>
              <a:rPr lang="en-US" sz="2800" b="1" dirty="0">
                <a:latin typeface="Arial" charset="0"/>
              </a:rPr>
              <a:t>significant figures</a:t>
            </a:r>
            <a:r>
              <a:rPr lang="en-US" sz="2800" i="1" dirty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</p:txBody>
      </p:sp>
      <p:sp>
        <p:nvSpPr>
          <p:cNvPr id="11161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Counting Significant Figures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>
                <a:latin typeface="Arial" charset="0"/>
              </a:rPr>
              <a:t>The greater the number of significant figures, the greater the certainty of the measurement.</a:t>
            </a:r>
          </a:p>
          <a:p>
            <a:pPr>
              <a:buFontTx/>
              <a:buNone/>
            </a:pPr>
            <a:endParaRPr lang="en-US" sz="2800" i="1" dirty="0">
              <a:latin typeface="Arial" charset="0"/>
            </a:endParaRPr>
          </a:p>
          <a:p>
            <a:r>
              <a:rPr lang="en-US" sz="2800" b="1" dirty="0">
                <a:latin typeface="Arial" charset="0"/>
              </a:rPr>
              <a:t>To determine the number of significant figures in a number, follow these rules (examples are on the right).</a:t>
            </a:r>
            <a:endParaRPr lang="en-US" sz="2800" dirty="0">
              <a:latin typeface="Arial" charset="0"/>
            </a:endParaRPr>
          </a:p>
        </p:txBody>
      </p:sp>
      <p:sp>
        <p:nvSpPr>
          <p:cNvPr id="1136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Counting Significant Figures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4457148"/>
            <a:ext cx="854765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+mn-lt"/>
              </a:rPr>
              <a:t>Significant Figure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Rules				   Examples</a:t>
            </a:r>
            <a:endParaRPr lang="en-US" sz="2000" dirty="0">
              <a:latin typeface="+mn-lt"/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  All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nonzero digits are significant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		</a:t>
            </a:r>
            <a:r>
              <a:rPr lang="en-US" sz="2000" dirty="0" smtClean="0">
                <a:solidFill>
                  <a:srgbClr val="FF00FF"/>
                </a:solidFill>
                <a:latin typeface="+mn-lt"/>
                <a:ea typeface="Times New Roman"/>
                <a:cs typeface="Times New Roman"/>
              </a:rPr>
              <a:t>28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.0</a:t>
            </a:r>
            <a:r>
              <a:rPr lang="en-US" sz="2000" dirty="0" smtClean="0">
                <a:solidFill>
                  <a:srgbClr val="FF00FF"/>
                </a:solidFill>
                <a:latin typeface="+mn-lt"/>
                <a:ea typeface="Times New Roman"/>
                <a:cs typeface="Times New Roman"/>
              </a:rPr>
              <a:t>3	  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0.0</a:t>
            </a:r>
            <a:r>
              <a:rPr lang="en-US" sz="2000" dirty="0" smtClean="0">
                <a:solidFill>
                  <a:srgbClr val="FF00FF"/>
                </a:solidFill>
                <a:latin typeface="+mn-lt"/>
                <a:ea typeface="Times New Roman"/>
                <a:cs typeface="Times New Roman"/>
              </a:rPr>
              <a:t>54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0</a:t>
            </a:r>
            <a:endParaRPr lang="en-US" sz="2000" dirty="0">
              <a:latin typeface="+mn-lt"/>
            </a:endParaRPr>
          </a:p>
          <a:p>
            <a:pPr marL="237744" indent="-237744" eaLnBrk="1" fontAlgn="t" hangingPunct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  Interior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zeroes (zeroes between two 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		4</a:t>
            </a:r>
            <a:r>
              <a:rPr lang="en-US" sz="2000" dirty="0" smtClean="0">
                <a:solidFill>
                  <a:srgbClr val="FF66FF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8	   7.</a:t>
            </a:r>
            <a:r>
              <a:rPr lang="en-US" sz="2000" dirty="0" smtClean="0">
                <a:solidFill>
                  <a:srgbClr val="FF66FF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3</a:t>
            </a:r>
            <a:r>
              <a:rPr lang="en-US" sz="2000" dirty="0" smtClean="0">
                <a:solidFill>
                  <a:srgbClr val="FF66FF"/>
                </a:solidFill>
                <a:latin typeface="+mn-lt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1</a:t>
            </a:r>
            <a:br>
              <a:rPr lang="en-US" sz="2000" dirty="0" smtClean="0">
                <a:solidFill>
                  <a:srgbClr val="000000"/>
                </a:solidFill>
                <a:latin typeface="+mn-lt"/>
              </a:rPr>
            </a:b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  nonzero 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digits) are significant</a:t>
            </a: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365125" y="3704504"/>
            <a:ext cx="8229600" cy="2260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Liquid water is composed of water </a:t>
            </a:r>
            <a:r>
              <a:rPr lang="en-US" sz="2800" b="1" dirty="0">
                <a:latin typeface="Arial" charset="0"/>
              </a:rPr>
              <a:t>molecules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en-US" sz="2800" b="1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Each molecule contains two hydrogen </a:t>
            </a:r>
            <a:r>
              <a:rPr lang="en-US" sz="2800" b="1" dirty="0">
                <a:latin typeface="Arial" charset="0"/>
              </a:rPr>
              <a:t>atoms </a:t>
            </a:r>
            <a:r>
              <a:rPr lang="en-US" sz="2800" dirty="0">
                <a:latin typeface="Arial" charset="0"/>
              </a:rPr>
              <a:t>and an oxygen </a:t>
            </a:r>
            <a:r>
              <a:rPr lang="en-US" sz="2800" b="1" dirty="0">
                <a:latin typeface="Arial" charset="0"/>
              </a:rPr>
              <a:t>atom</a:t>
            </a:r>
            <a:r>
              <a:rPr lang="en-US" sz="2800" dirty="0">
                <a:latin typeface="Arial" charset="0"/>
              </a:rPr>
              <a:t> held together by a chemical bond.</a:t>
            </a:r>
          </a:p>
        </p:txBody>
      </p:sp>
      <p:sp>
        <p:nvSpPr>
          <p:cNvPr id="1126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Atoms and Molecules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"/>
          <a:stretch/>
        </p:blipFill>
        <p:spPr>
          <a:xfrm>
            <a:off x="3481866" y="765810"/>
            <a:ext cx="2180267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126" y="748635"/>
            <a:ext cx="4505048" cy="570925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/>
              <a:t>Significant Figure </a:t>
            </a:r>
            <a:r>
              <a:rPr lang="en-US" sz="1800" b="1" dirty="0" smtClean="0"/>
              <a:t>Rules		</a:t>
            </a:r>
            <a:endParaRPr lang="en-US" sz="1800" dirty="0" smtClean="0"/>
          </a:p>
          <a:p>
            <a:pPr marL="228600" indent="-228600" eaLnBrk="1" hangingPunct="1">
              <a:spcBef>
                <a:spcPts val="0"/>
              </a:spcBef>
              <a:buNone/>
            </a:pPr>
            <a:r>
              <a:rPr lang="en-US" sz="1800" dirty="0" smtClean="0"/>
              <a:t>3.	Leading zeroes (zeroes to the left of the first nonzero digit) are not significant. They only serve to locate the decimal point. </a:t>
            </a:r>
          </a:p>
          <a:p>
            <a:pPr marL="228600" indent="-228600" eaLnBrk="1" hangingPunct="1">
              <a:buNone/>
            </a:pPr>
            <a:r>
              <a:rPr lang="en-US" sz="1800" dirty="0" smtClean="0"/>
              <a:t>4.	Trailing </a:t>
            </a:r>
            <a:r>
              <a:rPr lang="en-US" sz="1800" dirty="0"/>
              <a:t>zeroes (zeroes at the end of </a:t>
            </a:r>
            <a:r>
              <a:rPr lang="en-US" sz="1800" dirty="0" smtClean="0"/>
              <a:t>a number</a:t>
            </a:r>
            <a:r>
              <a:rPr lang="en-US" sz="1800" dirty="0"/>
              <a:t>) are categorized as follows:</a:t>
            </a:r>
          </a:p>
          <a:p>
            <a:pPr marL="581025" eaLnBrk="1" hangingPunct="1">
              <a:buFont typeface="Arial" pitchFamily="34" charset="0"/>
              <a:buChar char="•"/>
            </a:pPr>
            <a:r>
              <a:rPr lang="en-US" sz="1800" dirty="0" smtClean="0"/>
              <a:t>Trailing </a:t>
            </a:r>
            <a:r>
              <a:rPr lang="en-US" sz="1800" dirty="0"/>
              <a:t>zeroes after a decimal point </a:t>
            </a:r>
            <a:r>
              <a:rPr lang="en-US" sz="1800" dirty="0" smtClean="0"/>
              <a:t>are always </a:t>
            </a:r>
            <a:r>
              <a:rPr lang="en-US" sz="1800" dirty="0"/>
              <a:t>significant.</a:t>
            </a:r>
          </a:p>
          <a:p>
            <a:pPr marL="581025" eaLnBrk="1" hangingPunct="1">
              <a:buFont typeface="Arial" pitchFamily="34" charset="0"/>
              <a:buChar char="•"/>
            </a:pPr>
            <a:r>
              <a:rPr lang="en-US" sz="1800" dirty="0"/>
              <a:t>Trailing zeroes before a decimal point (</a:t>
            </a:r>
            <a:r>
              <a:rPr lang="en-US" sz="1800" dirty="0" smtClean="0"/>
              <a:t>and after </a:t>
            </a:r>
            <a:r>
              <a:rPr lang="en-US" sz="1800" dirty="0"/>
              <a:t>a nonzero number) are </a:t>
            </a:r>
            <a:r>
              <a:rPr lang="en-US" sz="1800" dirty="0" smtClean="0"/>
              <a:t>always  </a:t>
            </a:r>
            <a:r>
              <a:rPr lang="en-US" sz="1800" dirty="0"/>
              <a:t>significant.</a:t>
            </a:r>
          </a:p>
          <a:p>
            <a:pPr marL="581025" eaLnBrk="1" hangingPunct="1">
              <a:buFont typeface="Arial" pitchFamily="34" charset="0"/>
              <a:buChar char="•"/>
            </a:pPr>
            <a:r>
              <a:rPr lang="en-US" sz="1800" dirty="0" smtClean="0"/>
              <a:t>Trailing </a:t>
            </a:r>
            <a:r>
              <a:rPr lang="en-US" sz="1800" dirty="0"/>
              <a:t>zeroes before an </a:t>
            </a:r>
            <a:r>
              <a:rPr lang="en-US" sz="1800" i="1" dirty="0"/>
              <a:t>implied</a:t>
            </a:r>
            <a:r>
              <a:rPr lang="en-US" sz="1800" dirty="0"/>
              <a:t> </a:t>
            </a:r>
            <a:r>
              <a:rPr lang="en-US" sz="1800" dirty="0" smtClean="0"/>
              <a:t>decimal point </a:t>
            </a:r>
            <a:r>
              <a:rPr lang="en-US" sz="1800" dirty="0"/>
              <a:t>are ambiguous and should be </a:t>
            </a:r>
            <a:r>
              <a:rPr lang="en-US" sz="1800" dirty="0" smtClean="0"/>
              <a:t>avoided by </a:t>
            </a:r>
            <a:r>
              <a:rPr lang="en-US" sz="1800" dirty="0"/>
              <a:t>using scientific notation.</a:t>
            </a:r>
          </a:p>
          <a:p>
            <a:pPr marL="581025" eaLnBrk="1" hangingPunct="1">
              <a:buFont typeface="Arial" pitchFamily="34" charset="0"/>
              <a:buChar char="•"/>
            </a:pPr>
            <a:r>
              <a:rPr lang="en-US" sz="1800" dirty="0" smtClean="0"/>
              <a:t>Decimal </a:t>
            </a:r>
            <a:r>
              <a:rPr lang="en-US" sz="1800" dirty="0"/>
              <a:t>points are placed after one or </a:t>
            </a:r>
            <a:r>
              <a:rPr lang="en-US" sz="1800" dirty="0" smtClean="0"/>
              <a:t>more trailing </a:t>
            </a:r>
            <a:r>
              <a:rPr lang="en-US" sz="1800" dirty="0"/>
              <a:t>zeroes if the zeroes are to </a:t>
            </a:r>
            <a:r>
              <a:rPr lang="en-US" sz="1800" dirty="0" smtClean="0"/>
              <a:t>be considered </a:t>
            </a:r>
            <a:r>
              <a:rPr lang="en-US" sz="1800" dirty="0"/>
              <a:t>significant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1571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Counting Significant Figures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1137" y="745431"/>
            <a:ext cx="3687105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90663" algn="l"/>
              </a:tabLst>
            </a:pPr>
            <a:r>
              <a:rPr lang="en-US" sz="1800" b="1" dirty="0">
                <a:latin typeface="+mn-lt"/>
              </a:rPr>
              <a:t>	</a:t>
            </a:r>
            <a:r>
              <a:rPr lang="en-US" sz="1800" b="1" dirty="0" smtClean="0">
                <a:latin typeface="+mn-lt"/>
              </a:rPr>
              <a:t>Examples</a:t>
            </a:r>
          </a:p>
          <a:p>
            <a:pPr>
              <a:tabLst>
                <a:tab pos="1490663" algn="l"/>
              </a:tabLst>
            </a:pPr>
            <a:endParaRPr lang="en-US" sz="1800" b="1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r>
              <a:rPr lang="en-US" sz="1800" dirty="0" smtClean="0">
                <a:latin typeface="+mn-lt"/>
              </a:rPr>
              <a:t>45.</a:t>
            </a: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000</a:t>
            </a:r>
            <a:r>
              <a:rPr lang="en-US" sz="1800" dirty="0" smtClean="0">
                <a:latin typeface="+mn-lt"/>
              </a:rPr>
              <a:t>	3.56</a:t>
            </a: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00</a:t>
            </a: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r>
              <a:rPr lang="en-US" sz="1800" dirty="0" smtClean="0">
                <a:latin typeface="+mn-lt"/>
              </a:rPr>
              <a:t>14</a:t>
            </a: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0</a:t>
            </a:r>
            <a:r>
              <a:rPr lang="en-US" sz="1800" dirty="0" smtClean="0">
                <a:latin typeface="+mn-lt"/>
              </a:rPr>
              <a:t>.00	25</a:t>
            </a: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00</a:t>
            </a:r>
            <a:r>
              <a:rPr lang="en-US" sz="1800" dirty="0" smtClean="0">
                <a:latin typeface="+mn-lt"/>
              </a:rPr>
              <a:t>.55</a:t>
            </a: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 smtClean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endParaRPr lang="en-US" sz="1800" dirty="0">
              <a:latin typeface="+mn-lt"/>
            </a:endParaRPr>
          </a:p>
          <a:p>
            <a:pPr marL="0" indent="0" eaLnBrk="1" hangingPunct="1">
              <a:buNone/>
              <a:tabLst>
                <a:tab pos="1490663" algn="l"/>
              </a:tabLst>
            </a:pPr>
            <a:r>
              <a:rPr lang="en-US" sz="1800" dirty="0" smtClean="0">
                <a:latin typeface="+mn-lt"/>
              </a:rPr>
              <a:t>1200	Ambiguous</a:t>
            </a:r>
            <a:endParaRPr lang="en-US" sz="1800" dirty="0">
              <a:latin typeface="+mn-lt"/>
            </a:endParaRPr>
          </a:p>
          <a:p>
            <a:pPr eaLnBrk="1" hangingPunct="1">
              <a:tabLst>
                <a:tab pos="1490663" algn="l"/>
              </a:tabLst>
            </a:pPr>
            <a:r>
              <a:rPr lang="en-US" sz="1800" dirty="0">
                <a:solidFill>
                  <a:srgbClr val="FF00FF"/>
                </a:solidFill>
                <a:latin typeface="+mn-lt"/>
              </a:rPr>
              <a:t>1.2</a:t>
            </a:r>
            <a:r>
              <a:rPr lang="en-US" sz="1800" dirty="0">
                <a:latin typeface="+mn-lt"/>
              </a:rPr>
              <a:t> × </a:t>
            </a:r>
            <a:r>
              <a:rPr lang="en-US" sz="1800" dirty="0" smtClean="0">
                <a:latin typeface="+mn-lt"/>
              </a:rPr>
              <a:t>10</a:t>
            </a:r>
            <a:r>
              <a:rPr lang="en-US" sz="1800" baseline="30000" dirty="0" smtClean="0">
                <a:latin typeface="+mn-lt"/>
              </a:rPr>
              <a:t>3	</a:t>
            </a:r>
            <a:r>
              <a:rPr lang="fr-FR" sz="1800" dirty="0">
                <a:latin typeface="+mn-lt"/>
              </a:rPr>
              <a:t>2 </a:t>
            </a:r>
            <a:r>
              <a:rPr lang="fr-FR" sz="1800" dirty="0" err="1">
                <a:latin typeface="+mn-lt"/>
              </a:rPr>
              <a:t>significant</a:t>
            </a:r>
            <a:r>
              <a:rPr lang="fr-FR" sz="1800" dirty="0">
                <a:latin typeface="+mn-lt"/>
              </a:rPr>
              <a:t> figures</a:t>
            </a:r>
            <a:endParaRPr lang="en-US" sz="1800" dirty="0">
              <a:latin typeface="+mn-lt"/>
            </a:endParaRPr>
          </a:p>
          <a:p>
            <a:pPr eaLnBrk="1" hangingPunct="1">
              <a:tabLst>
                <a:tab pos="1490663" algn="l"/>
              </a:tabLst>
            </a:pPr>
            <a:r>
              <a:rPr lang="en-US" sz="1800" dirty="0">
                <a:solidFill>
                  <a:srgbClr val="FF00FF"/>
                </a:solidFill>
                <a:latin typeface="+mn-lt"/>
              </a:rPr>
              <a:t>1.20</a:t>
            </a:r>
            <a:r>
              <a:rPr lang="en-US" sz="1800" dirty="0">
                <a:latin typeface="+mn-lt"/>
              </a:rPr>
              <a:t> × </a:t>
            </a:r>
            <a:r>
              <a:rPr lang="en-US" sz="1800" dirty="0" smtClean="0">
                <a:latin typeface="+mn-lt"/>
              </a:rPr>
              <a:t>10</a:t>
            </a:r>
            <a:r>
              <a:rPr lang="en-US" sz="1800" baseline="30000" dirty="0" smtClean="0">
                <a:latin typeface="+mn-lt"/>
              </a:rPr>
              <a:t>3	</a:t>
            </a:r>
            <a:r>
              <a:rPr lang="fr-FR" sz="1800" dirty="0">
                <a:latin typeface="+mn-lt"/>
              </a:rPr>
              <a:t>3 </a:t>
            </a:r>
            <a:r>
              <a:rPr lang="fr-FR" sz="1800" dirty="0" err="1">
                <a:latin typeface="+mn-lt"/>
              </a:rPr>
              <a:t>significant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figures</a:t>
            </a:r>
            <a:endParaRPr lang="en-US" sz="1800" dirty="0">
              <a:latin typeface="+mn-lt"/>
            </a:endParaRPr>
          </a:p>
          <a:p>
            <a:pPr eaLnBrk="1" hangingPunct="1">
              <a:tabLst>
                <a:tab pos="1490663" algn="l"/>
              </a:tabLst>
            </a:pP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1.200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× </a:t>
            </a:r>
            <a:r>
              <a:rPr lang="en-US" sz="1800" dirty="0" smtClean="0">
                <a:latin typeface="+mn-lt"/>
              </a:rPr>
              <a:t>10</a:t>
            </a:r>
            <a:r>
              <a:rPr lang="en-US" sz="1800" baseline="30000" dirty="0" smtClean="0">
                <a:latin typeface="+mn-lt"/>
              </a:rPr>
              <a:t>3	</a:t>
            </a:r>
            <a:r>
              <a:rPr lang="fr-FR" sz="1800" dirty="0">
                <a:latin typeface="+mn-lt"/>
              </a:rPr>
              <a:t>4 </a:t>
            </a:r>
            <a:r>
              <a:rPr lang="fr-FR" sz="1800" dirty="0" err="1">
                <a:latin typeface="+mn-lt"/>
              </a:rPr>
              <a:t>significant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figures</a:t>
            </a:r>
            <a:endParaRPr lang="en-US" sz="1800" dirty="0">
              <a:latin typeface="+mn-lt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1490663" algn="l"/>
              </a:tabLst>
            </a:pPr>
            <a:r>
              <a:rPr lang="en-US" sz="1800" dirty="0" smtClean="0">
                <a:latin typeface="+mn-lt"/>
              </a:rPr>
              <a:t>1200</a:t>
            </a:r>
            <a:r>
              <a:rPr lang="en-US" sz="1800" dirty="0" smtClean="0">
                <a:solidFill>
                  <a:srgbClr val="FF00FF"/>
                </a:solidFill>
                <a:latin typeface="+mn-lt"/>
              </a:rPr>
              <a:t>.</a:t>
            </a:r>
            <a:r>
              <a:rPr lang="en-US" sz="1800" dirty="0" smtClean="0">
                <a:latin typeface="+mn-lt"/>
              </a:rPr>
              <a:t>	</a:t>
            </a:r>
            <a:r>
              <a:rPr lang="fr-FR" sz="1800" dirty="0" smtClean="0">
                <a:latin typeface="+mn-lt"/>
              </a:rPr>
              <a:t>4 </a:t>
            </a:r>
            <a:r>
              <a:rPr lang="fr-FR" sz="1800" dirty="0" err="1">
                <a:latin typeface="+mn-lt"/>
              </a:rPr>
              <a:t>significant</a:t>
            </a:r>
            <a:r>
              <a:rPr lang="fr-FR" sz="1800" dirty="0">
                <a:latin typeface="+mn-lt"/>
              </a:rPr>
              <a:t> </a:t>
            </a:r>
            <a:r>
              <a:rPr lang="fr-FR" sz="1800" dirty="0" smtClean="0">
                <a:latin typeface="+mn-lt"/>
              </a:rPr>
              <a:t>figures</a:t>
            </a:r>
            <a:endParaRPr lang="en-US" sz="1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3"/>
          <a:stretch/>
        </p:blipFill>
        <p:spPr>
          <a:xfrm>
            <a:off x="5291138" y="1206444"/>
            <a:ext cx="2460667" cy="9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i="1" dirty="0" smtClean="0">
                <a:solidFill>
                  <a:srgbClr val="000000"/>
                </a:solidFill>
                <a:ea typeface="ヒラギノ角ゴ Pro W3" pitchFamily="127" charset="-128"/>
                <a:cs typeface="+mn-cs"/>
              </a:rPr>
              <a:t>Exact numbers have an unlimited number of significant figures.</a:t>
            </a:r>
            <a:endParaRPr lang="en-US" sz="2800" i="1" dirty="0" smtClean="0">
              <a:ea typeface="ヒラギノ角ゴ Pro W3" pitchFamily="127" charset="-128"/>
              <a:cs typeface="+mn-cs"/>
            </a:endParaRPr>
          </a:p>
          <a:p>
            <a:pPr lvl="1">
              <a:defRPr/>
            </a:pPr>
            <a:r>
              <a:rPr lang="en-US" sz="2400" dirty="0" smtClean="0">
                <a:ea typeface="ヒラギノ角ゴ Pro W3" pitchFamily="127" charset="-128"/>
                <a:cs typeface="+mn-cs"/>
              </a:rPr>
              <a:t>Exact counting of discrete objects </a:t>
            </a:r>
          </a:p>
          <a:p>
            <a:pPr lvl="1">
              <a:defRPr/>
            </a:pPr>
            <a:r>
              <a:rPr lang="en-US" sz="2400" dirty="0" smtClean="0">
                <a:ea typeface="ヒラギノ角ゴ Pro W3" pitchFamily="127" charset="-128"/>
                <a:cs typeface="+mn-cs"/>
              </a:rPr>
              <a:t>Integral numbers that are part of an equation</a:t>
            </a:r>
          </a:p>
          <a:p>
            <a:pPr lvl="1">
              <a:defRPr/>
            </a:pPr>
            <a:r>
              <a:rPr lang="en-US" sz="2400" dirty="0" smtClean="0">
                <a:ea typeface="ヒラギノ角ゴ Pro W3" pitchFamily="127" charset="-128"/>
                <a:cs typeface="+mn-cs"/>
              </a:rPr>
              <a:t>Defined quantities 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ea typeface="ヒラギノ角ゴ Pro W3" pitchFamily="127" charset="-128"/>
              <a:cs typeface="+mn-cs"/>
            </a:endParaRPr>
          </a:p>
          <a:p>
            <a:pPr>
              <a:defRPr/>
            </a:pPr>
            <a:r>
              <a:rPr lang="en-US" sz="2800" i="1" dirty="0" smtClean="0">
                <a:ea typeface="ヒラギノ角ゴ Pro W3" pitchFamily="127" charset="-128"/>
                <a:cs typeface="+mn-cs"/>
              </a:rPr>
              <a:t>Some conversion factors are defined quantities, while others are not.</a:t>
            </a:r>
            <a:endParaRPr lang="en-US" sz="2800" dirty="0" smtClean="0">
              <a:ea typeface="ヒラギノ角ゴ Pro W3" pitchFamily="127" charset="-128"/>
              <a:cs typeface="+mn-cs"/>
            </a:endParaRPr>
          </a:p>
        </p:txBody>
      </p:sp>
      <p:sp>
        <p:nvSpPr>
          <p:cNvPr id="11776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Exact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In calculations using measured quantities, the results of the calculation must reflect the precision of the measured quantities. 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We should not lose or gain precision during mathematical operations. </a:t>
            </a:r>
          </a:p>
        </p:txBody>
      </p:sp>
      <p:sp>
        <p:nvSpPr>
          <p:cNvPr id="11980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Significant Figures in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241912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Multiplication and </a:t>
            </a:r>
            <a:r>
              <a:rPr lang="en-US" sz="2800" dirty="0">
                <a:ea typeface="+mn-ea"/>
                <a:cs typeface="+mn-cs"/>
              </a:rPr>
              <a:t>D</a:t>
            </a:r>
            <a:r>
              <a:rPr lang="en-US" sz="2800" dirty="0" smtClean="0">
                <a:ea typeface="+mn-ea"/>
                <a:cs typeface="+mn-cs"/>
              </a:rPr>
              <a:t>ivision Rule: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chemeClr val="accent6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In multiplication or division, the result carries the same number of significant figures as the factor with the fewest significant figures.</a:t>
            </a:r>
          </a:p>
        </p:txBody>
      </p:sp>
      <p:sp>
        <p:nvSpPr>
          <p:cNvPr id="12185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Significant </a:t>
            </a:r>
            <a:r>
              <a:rPr lang="en-US" dirty="0" smtClean="0">
                <a:solidFill>
                  <a:srgbClr val="ED6B06"/>
                </a:solidFill>
                <a:latin typeface="Arial" charset="0"/>
                <a:cs typeface="Arial" charset="0"/>
              </a:rPr>
              <a:t>Figures: </a:t>
            </a:r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Rules for Calculations</a:t>
            </a:r>
          </a:p>
        </p:txBody>
      </p:sp>
      <p:pic>
        <p:nvPicPr>
          <p:cNvPr id="121859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103240"/>
            <a:ext cx="788511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65125" y="910504"/>
            <a:ext cx="8229600" cy="226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Addition and Subtraction Rule: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In addition or subtraction the result carries the same number of decimal places as the quantity with the fewest decimal places.</a:t>
            </a:r>
          </a:p>
        </p:txBody>
      </p:sp>
      <p:sp>
        <p:nvSpPr>
          <p:cNvPr id="12390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Rules for Calculations</a:t>
            </a:r>
          </a:p>
        </p:txBody>
      </p: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533400" y="5562600"/>
            <a:ext cx="792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000" i="1" dirty="0"/>
              <a:t>It is helpful to draw a line next to the number with the fewest decimal places. This line determines the number of decimal places in the answer</a:t>
            </a:r>
            <a:r>
              <a:rPr lang="en-US" sz="2000" dirty="0"/>
              <a:t>.</a:t>
            </a:r>
          </a:p>
        </p:txBody>
      </p:sp>
      <p:pic>
        <p:nvPicPr>
          <p:cNvPr id="123908" name="Picture 6" descr="Z:\50627 IRDVD Tro Chemistry A Molecular Approach\Working Files 50627\JPEG 50627\ch01\01_Pg24_UnFigure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8"/>
          <a:stretch>
            <a:fillRect/>
          </a:stretch>
        </p:blipFill>
        <p:spPr bwMode="auto">
          <a:xfrm>
            <a:off x="1825494" y="3488376"/>
            <a:ext cx="5504563" cy="182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361329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000000"/>
                </a:solidFill>
              </a:rPr>
              <a:t>Rules for Rounding:</a:t>
            </a:r>
          </a:p>
          <a:p>
            <a:pPr eaLnBrk="1" hangingPunct="1">
              <a:buFontTx/>
              <a:buNone/>
            </a:pPr>
            <a:endParaRPr lang="en-US" sz="2800" b="1" i="1" dirty="0">
              <a:solidFill>
                <a:srgbClr val="000000"/>
              </a:solidFill>
              <a:latin typeface="Times New Roman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When rounding to the correct number of significant figures</a:t>
            </a:r>
            <a:r>
              <a:rPr lang="en-US" sz="2800" dirty="0" smtClean="0">
                <a:latin typeface="Arial" charset="0"/>
              </a:rPr>
              <a:t>,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round </a:t>
            </a:r>
            <a:r>
              <a:rPr lang="en-US" sz="2400" dirty="0">
                <a:latin typeface="Arial" charset="0"/>
              </a:rPr>
              <a:t>down if the last (or leftmost) digit dropped is four or less</a:t>
            </a:r>
            <a:r>
              <a:rPr lang="en-US" sz="2400" dirty="0" smtClean="0">
                <a:latin typeface="Arial" charset="0"/>
              </a:rPr>
              <a:t>;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round </a:t>
            </a:r>
            <a:r>
              <a:rPr lang="en-US" sz="2400" dirty="0">
                <a:latin typeface="Arial" charset="0"/>
              </a:rPr>
              <a:t>up if the last (or leftmost) digit dropped is five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or </a:t>
            </a:r>
            <a:r>
              <a:rPr lang="en-US" sz="2400" dirty="0">
                <a:latin typeface="Arial" charset="0"/>
              </a:rPr>
              <a:t>more.</a:t>
            </a:r>
          </a:p>
        </p:txBody>
      </p:sp>
      <p:sp>
        <p:nvSpPr>
          <p:cNvPr id="12595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Rules for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365125" y="767284"/>
            <a:ext cx="8229600" cy="3008859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Rounding to two significant figures: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</a:rPr>
              <a:t>			5.37 rounds to 5.4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			5.34 rounds to 5.3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			5.35 rounds to 5.4</a:t>
            </a:r>
          </a:p>
          <a:p>
            <a:pPr>
              <a:buFontTx/>
              <a:buNone/>
            </a:pPr>
            <a:r>
              <a:rPr lang="en-US" sz="2800" dirty="0">
                <a:latin typeface="Arial" charset="0"/>
              </a:rPr>
              <a:t>			5.349 rounds to 5.3</a:t>
            </a:r>
          </a:p>
          <a:p>
            <a:pPr eaLnBrk="1" hangingPunct="1"/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Notice in the last example that only the </a:t>
            </a:r>
            <a:r>
              <a:rPr lang="en-US" sz="2800" i="1" dirty="0">
                <a:latin typeface="Arial" charset="0"/>
              </a:rPr>
              <a:t>last (or leftmost) digit being dropped</a:t>
            </a:r>
            <a:r>
              <a:rPr lang="en-US" sz="2800" dirty="0">
                <a:latin typeface="Arial" charset="0"/>
              </a:rPr>
              <a:t> determines in which direction to round—ignore all digits to the right of it.</a:t>
            </a:r>
          </a:p>
        </p:txBody>
      </p:sp>
      <p:sp>
        <p:nvSpPr>
          <p:cNvPr id="1280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Rules for Rounding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628784" cy="233294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To avoid rounding errors in multistep calculations round </a:t>
            </a:r>
            <a:r>
              <a:rPr lang="en-US" sz="2800" u="sng" dirty="0">
                <a:latin typeface="Arial" charset="0"/>
              </a:rPr>
              <a:t>only the final answer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Do not round intermediate steps. If you write down intermediate answers, keep track of significant figures by </a:t>
            </a:r>
            <a:r>
              <a:rPr lang="en-US" sz="2800" u="sng" dirty="0">
                <a:latin typeface="Arial" charset="0"/>
              </a:rPr>
              <a:t>underlining the least significant digit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13004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Rounding in Multistep Calculations</a:t>
            </a:r>
          </a:p>
        </p:txBody>
      </p:sp>
      <p:pic>
        <p:nvPicPr>
          <p:cNvPr id="130051" name="Picture 5" descr="Z:\50627 IRDVD Tro Chemistry A Molecular Approach\Working Files 50627\JPEG 50627\ch01\01_Pg24_UnFigure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2232025" y="4189268"/>
            <a:ext cx="482758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Accuracy </a:t>
            </a: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refers to how close the measured value is to the actual value.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Precision </a:t>
            </a: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refers to how close a series of measurements </a:t>
            </a:r>
            <a:r>
              <a:rPr lang="en-US" sz="2800" dirty="0" smtClean="0">
                <a:ea typeface="+mn-ea"/>
                <a:cs typeface="+mn-cs"/>
              </a:rPr>
              <a:t>are to one another or how reproducible they are. </a:t>
            </a:r>
          </a:p>
        </p:txBody>
      </p:sp>
      <p:sp>
        <p:nvSpPr>
          <p:cNvPr id="13209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Precision and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Consider the results of three students who repeatedly weighed a lead block known to have a true mass of 10.00 g (indicated by the solid horizontal blue line on the graphs).</a:t>
            </a:r>
          </a:p>
        </p:txBody>
      </p:sp>
      <p:sp>
        <p:nvSpPr>
          <p:cNvPr id="13414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Precision and Accuracy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304800" y="3611880"/>
            <a:ext cx="8534400" cy="210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approach to scientific knowledge is empirical—it is based on </a:t>
            </a:r>
            <a:r>
              <a:rPr lang="en-US" sz="2800" b="1" dirty="0">
                <a:latin typeface="Arial" charset="0"/>
              </a:rPr>
              <a:t>observation</a:t>
            </a:r>
            <a:r>
              <a:rPr lang="en-US" sz="2800" i="1" dirty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and </a:t>
            </a:r>
            <a:r>
              <a:rPr lang="en-US" sz="2800" b="1" dirty="0">
                <a:latin typeface="Arial" charset="0"/>
              </a:rPr>
              <a:t>experiment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</a:t>
            </a:r>
            <a:r>
              <a:rPr lang="en-US" sz="2800" dirty="0" smtClean="0">
                <a:latin typeface="Arial" charset="0"/>
              </a:rPr>
              <a:t>scientific </a:t>
            </a:r>
            <a:r>
              <a:rPr lang="en-US" sz="2800" dirty="0">
                <a:latin typeface="Arial" charset="0"/>
              </a:rPr>
              <a:t>method is a process for understanding nature by observing nature and it</a:t>
            </a:r>
            <a:r>
              <a:rPr lang="en-US" altLang="ja-JP" sz="2800" dirty="0">
                <a:latin typeface="Arial" charset="0"/>
              </a:rPr>
              <a:t>s </a:t>
            </a:r>
            <a:r>
              <a:rPr lang="en-US" altLang="ja-JP" sz="2800" dirty="0" smtClean="0">
                <a:latin typeface="Arial" charset="0"/>
              </a:rPr>
              <a:t>behavior, </a:t>
            </a:r>
            <a:r>
              <a:rPr lang="en-US" altLang="ja-JP" sz="2800" dirty="0">
                <a:latin typeface="Arial" charset="0"/>
              </a:rPr>
              <a:t>and by conducting experiments to test our ideas</a:t>
            </a:r>
            <a:r>
              <a:rPr lang="en-US" altLang="ja-JP" sz="28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Key characteristics of the scientific method include </a:t>
            </a:r>
            <a:r>
              <a:rPr lang="en-US" sz="2800" b="1" dirty="0">
                <a:latin typeface="Arial" charset="0"/>
              </a:rPr>
              <a:t>observation</a:t>
            </a:r>
            <a:r>
              <a:rPr lang="en-US" sz="2800" dirty="0">
                <a:latin typeface="Arial" charset="0"/>
              </a:rPr>
              <a:t>, formulation of </a:t>
            </a:r>
            <a:r>
              <a:rPr lang="en-US" sz="2800" b="1" dirty="0">
                <a:latin typeface="Arial" charset="0"/>
              </a:rPr>
              <a:t>hypotheses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b="1" dirty="0">
                <a:latin typeface="Arial" charset="0"/>
              </a:rPr>
              <a:t>experimentation</a:t>
            </a:r>
            <a:r>
              <a:rPr lang="en-US" sz="2800" dirty="0">
                <a:latin typeface="Arial" charset="0"/>
              </a:rPr>
              <a:t>, and formulation of </a:t>
            </a:r>
            <a:r>
              <a:rPr lang="en-US" sz="2800" b="1" dirty="0">
                <a:latin typeface="Arial" charset="0"/>
              </a:rPr>
              <a:t>laws</a:t>
            </a:r>
            <a:r>
              <a:rPr lang="en-US" sz="28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and</a:t>
            </a:r>
            <a:r>
              <a:rPr lang="en-US" sz="2800" b="1" dirty="0">
                <a:solidFill>
                  <a:srgbClr val="143C83"/>
                </a:solidFill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theories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/>
            <a:endParaRPr lang="en-US" sz="3000" dirty="0">
              <a:latin typeface="Arial" charset="0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 Scientific Approach to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Content Placeholder 2"/>
          <p:cNvSpPr>
            <a:spLocks noGrp="1"/>
          </p:cNvSpPr>
          <p:nvPr>
            <p:ph idx="1"/>
          </p:nvPr>
        </p:nvSpPr>
        <p:spPr>
          <a:xfrm>
            <a:off x="365125" y="968238"/>
            <a:ext cx="8229600" cy="226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charset="0"/>
              </a:rPr>
              <a:t>Measurements </a:t>
            </a:r>
            <a:r>
              <a:rPr lang="en-US" sz="2800" dirty="0">
                <a:latin typeface="Arial" charset="0"/>
              </a:rPr>
              <a:t>are said to </a:t>
            </a:r>
            <a:r>
              <a:rPr lang="en-US" sz="2800" dirty="0" smtClean="0">
                <a:latin typeface="Arial" charset="0"/>
              </a:rPr>
              <a:t>be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precise </a:t>
            </a:r>
            <a:r>
              <a:rPr lang="en-US" sz="2400" dirty="0">
                <a:latin typeface="Arial" charset="0"/>
              </a:rPr>
              <a:t>if they are consistent with one another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accurate </a:t>
            </a:r>
            <a:r>
              <a:rPr lang="en-US" sz="2400" dirty="0">
                <a:latin typeface="Arial" charset="0"/>
              </a:rPr>
              <a:t>only if they are close to the actual value.</a:t>
            </a:r>
          </a:p>
        </p:txBody>
      </p:sp>
      <p:sp>
        <p:nvSpPr>
          <p:cNvPr id="13619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Precision and Accuracy (continued)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2"/>
          <a:stretch/>
        </p:blipFill>
        <p:spPr>
          <a:xfrm>
            <a:off x="286698" y="2605023"/>
            <a:ext cx="8464559" cy="369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33684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The results of student A are both inaccurate (not close to the true value) and imprecise (not consistent with one another)</a:t>
            </a:r>
            <a:r>
              <a:rPr lang="en-US" sz="2800" dirty="0" smtClean="0">
                <a:latin typeface="Arial" charset="0"/>
              </a:rPr>
              <a:t>.</a:t>
            </a:r>
          </a:p>
          <a:p>
            <a:pPr lvl="1" eaLnBrk="1" hangingPunct="1"/>
            <a:r>
              <a:rPr lang="en-US" sz="2400" b="1" i="1" dirty="0" smtClean="0">
                <a:latin typeface="Arial" charset="0"/>
              </a:rPr>
              <a:t>Random </a:t>
            </a:r>
            <a:r>
              <a:rPr lang="en-US" sz="2400" b="1" i="1" dirty="0">
                <a:latin typeface="Arial" charset="0"/>
              </a:rPr>
              <a:t>error</a:t>
            </a:r>
            <a:r>
              <a:rPr lang="en-US" sz="2400" i="1" dirty="0">
                <a:latin typeface="Arial" charset="0"/>
              </a:rPr>
              <a:t> is an error that has the equal probability of being too high or too low</a:t>
            </a:r>
            <a:r>
              <a:rPr lang="en-US" sz="2400" i="1" dirty="0" smtClean="0">
                <a:latin typeface="Arial" charset="0"/>
              </a:rPr>
              <a:t>.</a:t>
            </a:r>
            <a:endParaRPr lang="en-US" sz="2800" i="1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results of student B are precise (close to one another in value</a:t>
            </a:r>
            <a:r>
              <a:rPr lang="en-US" sz="2800" dirty="0" smtClean="0">
                <a:latin typeface="Arial" charset="0"/>
              </a:rPr>
              <a:t>) </a:t>
            </a:r>
            <a:r>
              <a:rPr lang="en-US" sz="2800" dirty="0">
                <a:latin typeface="Arial" charset="0"/>
              </a:rPr>
              <a:t>but </a:t>
            </a:r>
            <a:r>
              <a:rPr lang="en-US" sz="2800" dirty="0" smtClean="0">
                <a:latin typeface="Arial" charset="0"/>
              </a:rPr>
              <a:t>inaccurate.</a:t>
            </a:r>
          </a:p>
          <a:p>
            <a:pPr lvl="1" eaLnBrk="1" hangingPunct="1"/>
            <a:r>
              <a:rPr lang="en-US" sz="2400" b="1" i="1" dirty="0" smtClean="0">
                <a:latin typeface="Arial" charset="0"/>
              </a:rPr>
              <a:t>Systematic </a:t>
            </a:r>
            <a:r>
              <a:rPr lang="en-US" sz="2400" b="1" i="1" dirty="0">
                <a:latin typeface="Arial" charset="0"/>
              </a:rPr>
              <a:t>error</a:t>
            </a:r>
            <a:r>
              <a:rPr lang="en-US" sz="2400" i="1" dirty="0">
                <a:latin typeface="Arial" charset="0"/>
              </a:rPr>
              <a:t> is an error that tends toward being either too high or too low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 results of student C display little systematic error or random error—they are both accurate and precise.</a:t>
            </a:r>
          </a:p>
        </p:txBody>
      </p:sp>
      <p:sp>
        <p:nvSpPr>
          <p:cNvPr id="13824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Precision and </a:t>
            </a:r>
            <a:r>
              <a:rPr lang="en-US" dirty="0" smtClean="0">
                <a:solidFill>
                  <a:srgbClr val="ED6B06"/>
                </a:solidFill>
                <a:latin typeface="Arial" charset="0"/>
                <a:cs typeface="Arial" charset="0"/>
              </a:rPr>
              <a:t>Accuracy (continued)</a:t>
            </a:r>
            <a:endParaRPr lang="en-US" dirty="0">
              <a:solidFill>
                <a:srgbClr val="ED6B0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Most chemistry problems you will solve in this course are </a:t>
            </a: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unit conversion problems</a:t>
            </a: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Using units as a guide to solving problems is called </a:t>
            </a:r>
            <a:r>
              <a:rPr lang="en-US" sz="2800" b="1" dirty="0" smtClean="0">
                <a:solidFill>
                  <a:srgbClr val="000000"/>
                </a:solidFill>
                <a:ea typeface="+mn-ea"/>
                <a:cs typeface="+mn-cs"/>
              </a:rPr>
              <a:t>dimensional analysis</a:t>
            </a: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000000"/>
                </a:solidFill>
                <a:ea typeface="+mn-ea"/>
                <a:cs typeface="+mn-cs"/>
              </a:rPr>
              <a:t>Units should always be included in calculations; they are multiplied, divided, and canceled like any other algebraic quantity.</a:t>
            </a:r>
          </a:p>
        </p:txBody>
      </p:sp>
      <p:sp>
        <p:nvSpPr>
          <p:cNvPr id="140289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Solving Chemical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unit equation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is a statement of two equivalent quantities, such as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2.54 cm = 1 in. 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conversion factor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is a fractional quantity of a unit equation with the units we are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converting from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on the bottom and the units we are </a:t>
            </a:r>
            <a:r>
              <a:rPr lang="en-US" sz="2800" i="1" dirty="0">
                <a:solidFill>
                  <a:srgbClr val="000000"/>
                </a:solidFill>
                <a:latin typeface="Arial" charset="0"/>
              </a:rPr>
              <a:t>converting to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on the top.</a:t>
            </a:r>
          </a:p>
        </p:txBody>
      </p:sp>
      <p:sp>
        <p:nvSpPr>
          <p:cNvPr id="14233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Dimensional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954107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Most unit conversion problems take the 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/>
            </a:r>
            <a:b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following </a:t>
            </a:r>
            <a:r>
              <a:rPr lang="en-US" altLang="ja-JP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form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:</a:t>
            </a:r>
            <a:endParaRPr lang="en-US" sz="2800" dirty="0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4438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Dimensional Analysis</a:t>
            </a:r>
          </a:p>
        </p:txBody>
      </p:sp>
      <p:pic>
        <p:nvPicPr>
          <p:cNvPr id="144387" name="Picture 5" descr="C:\Documents and Settings\GEX User\Desktop\IRDVDs\50627 Tro IRDVD\Lecture\component\01_pg27 equa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089275"/>
            <a:ext cx="77343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Content Placeholder 2"/>
          <p:cNvSpPr>
            <a:spLocks noGrp="1"/>
          </p:cNvSpPr>
          <p:nvPr>
            <p:ph idx="1"/>
          </p:nvPr>
        </p:nvSpPr>
        <p:spPr>
          <a:xfrm>
            <a:off x="365125" y="898968"/>
            <a:ext cx="8229600" cy="2260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dirty="0">
                <a:latin typeface="Arial" charset="0"/>
              </a:rPr>
              <a:t>Units </a:t>
            </a:r>
            <a:r>
              <a:rPr lang="en-US" sz="2800" b="1" dirty="0" smtClean="0">
                <a:latin typeface="Arial" charset="0"/>
              </a:rPr>
              <a:t>Raised </a:t>
            </a:r>
            <a:r>
              <a:rPr lang="en-US" sz="2800" b="1" dirty="0">
                <a:latin typeface="Arial" charset="0"/>
              </a:rPr>
              <a:t>to a </a:t>
            </a:r>
            <a:r>
              <a:rPr lang="en-US" sz="2800" b="1" dirty="0" smtClean="0">
                <a:latin typeface="Arial" charset="0"/>
              </a:rPr>
              <a:t>Power</a:t>
            </a:r>
            <a:r>
              <a:rPr lang="en-US" sz="2800" b="1" dirty="0">
                <a:latin typeface="Arial" charset="0"/>
              </a:rPr>
              <a:t>:</a:t>
            </a:r>
          </a:p>
          <a:p>
            <a:r>
              <a:rPr lang="en-US" sz="2800" dirty="0">
                <a:latin typeface="Arial" charset="0"/>
              </a:rPr>
              <a:t>When building conversion factors for units raised to a power, remember to raise both the number and the unit to the power. For example, to convert from in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 to cm</a:t>
            </a:r>
            <a:r>
              <a:rPr lang="en-US" sz="2800" baseline="30000" dirty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, we construct the conversion factor as follows:</a:t>
            </a:r>
          </a:p>
        </p:txBody>
      </p:sp>
      <p:sp>
        <p:nvSpPr>
          <p:cNvPr id="1464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Dimensional Analysis</a:t>
            </a:r>
          </a:p>
        </p:txBody>
      </p:sp>
      <p:pic>
        <p:nvPicPr>
          <p:cNvPr id="146435" name="Picture 5" descr="C:\Documents and Settings\GEX User\Desktop\IRDVDs\50627 Tro IRDVD\Lecture\component\01_pg30 equati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819525"/>
            <a:ext cx="24447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Observations are also known as </a:t>
            </a:r>
            <a:r>
              <a:rPr lang="en-US" sz="2800" b="1" dirty="0">
                <a:latin typeface="Arial" charset="0"/>
              </a:rPr>
              <a:t>data</a:t>
            </a:r>
            <a:r>
              <a:rPr lang="en-US" sz="2800" dirty="0">
                <a:latin typeface="Arial" charset="0"/>
              </a:rPr>
              <a:t>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They are the descriptions about the characteristics or behavior of </a:t>
            </a:r>
            <a:r>
              <a:rPr lang="en-US" sz="2800" dirty="0" smtClean="0">
                <a:latin typeface="Arial" charset="0"/>
              </a:rPr>
              <a:t>nature.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Antoine </a:t>
            </a:r>
            <a:r>
              <a:rPr lang="en-US" sz="2400" dirty="0">
                <a:latin typeface="Arial" charset="0"/>
              </a:rPr>
              <a:t>Lavoisier (1743–1794) noticed that there was no change in the total mass of material within the container during combustion</a:t>
            </a:r>
            <a:r>
              <a:rPr lang="en-US" sz="2400" dirty="0" smtClean="0">
                <a:latin typeface="Arial" charset="0"/>
              </a:rPr>
              <a:t>.</a:t>
            </a:r>
            <a:endParaRPr lang="en-US" sz="24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Observations often lead scientists to formulate a </a:t>
            </a:r>
            <a:r>
              <a:rPr lang="en-US" sz="2800" b="1" dirty="0">
                <a:latin typeface="Arial" charset="0"/>
              </a:rPr>
              <a:t>hypothesis</a:t>
            </a:r>
            <a:r>
              <a:rPr lang="en-US" sz="2800" dirty="0">
                <a:latin typeface="Arial" charset="0"/>
              </a:rPr>
              <a:t>.</a:t>
            </a:r>
          </a:p>
        </p:txBody>
      </p:sp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Observations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204228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 hypothesis is a tentative interpretation or explanation of the </a:t>
            </a:r>
            <a:r>
              <a:rPr lang="en-US" sz="2800" dirty="0" smtClean="0">
                <a:latin typeface="Arial" charset="0"/>
              </a:rPr>
              <a:t>observations.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For </a:t>
            </a:r>
            <a:r>
              <a:rPr lang="en-US" sz="2400" dirty="0">
                <a:latin typeface="Arial" charset="0"/>
              </a:rPr>
              <a:t>example, Lavoisier explained his observations </a:t>
            </a:r>
            <a:r>
              <a:rPr lang="en-US" sz="2400" dirty="0" smtClean="0">
                <a:latin typeface="Arial" charset="0"/>
              </a:rPr>
              <a:t>on combustion </a:t>
            </a:r>
            <a:r>
              <a:rPr lang="en-US" sz="2400" dirty="0">
                <a:latin typeface="Arial" charset="0"/>
              </a:rPr>
              <a:t>by hypothesizing that when a substance burns, it combines with a component of air.</a:t>
            </a:r>
          </a:p>
          <a:p>
            <a:pPr lvl="2" eaLnBrk="1" hangingPunct="1">
              <a:buFontTx/>
              <a:buNone/>
            </a:pPr>
            <a:endParaRPr lang="en-US" sz="20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 good hypothesis is </a:t>
            </a:r>
            <a:r>
              <a:rPr lang="en-US" sz="2800" i="1" dirty="0" smtClean="0">
                <a:latin typeface="Arial" charset="0"/>
              </a:rPr>
              <a:t>falsifiable.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The </a:t>
            </a:r>
            <a:r>
              <a:rPr lang="en-US" sz="2400" dirty="0">
                <a:latin typeface="Arial" charset="0"/>
              </a:rPr>
              <a:t>results of an experiment may support a hypothesis </a:t>
            </a:r>
            <a:r>
              <a:rPr lang="en-US" sz="2400" dirty="0" smtClean="0">
                <a:latin typeface="Arial" charset="0"/>
              </a:rPr>
              <a:t>or prove </a:t>
            </a:r>
            <a:r>
              <a:rPr lang="en-US" sz="2400" dirty="0">
                <a:latin typeface="Arial" charset="0"/>
              </a:rPr>
              <a:t>it </a:t>
            </a:r>
            <a:r>
              <a:rPr lang="en-US" sz="2400" dirty="0" smtClean="0">
                <a:latin typeface="Arial" charset="0"/>
              </a:rPr>
              <a:t>wrong, in </a:t>
            </a:r>
            <a:r>
              <a:rPr lang="en-US" sz="2400" dirty="0">
                <a:latin typeface="Arial" charset="0"/>
              </a:rPr>
              <a:t>which case the scientist must modify or discard the hypothesis.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Hypothesis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4635116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A brief statement that summarizes past observations and predicts future </a:t>
            </a:r>
            <a:r>
              <a:rPr lang="en-US" sz="2800" dirty="0" smtClean="0">
                <a:latin typeface="Arial" charset="0"/>
              </a:rPr>
              <a:t>ones.</a:t>
            </a:r>
          </a:p>
          <a:p>
            <a:pPr lvl="1" eaLnBrk="1" hangingPunct="1"/>
            <a:r>
              <a:rPr lang="en-US" sz="2400" b="1" dirty="0" smtClean="0">
                <a:latin typeface="Arial" charset="0"/>
              </a:rPr>
              <a:t>Law </a:t>
            </a:r>
            <a:r>
              <a:rPr lang="en-US" sz="2400" b="1" dirty="0">
                <a:latin typeface="Arial" charset="0"/>
              </a:rPr>
              <a:t>of conservation of </a:t>
            </a:r>
            <a:r>
              <a:rPr lang="en-US" sz="2400" b="1" dirty="0" smtClean="0">
                <a:latin typeface="Arial" charset="0"/>
              </a:rPr>
              <a:t>mass</a:t>
            </a:r>
            <a:r>
              <a:rPr lang="en-US" sz="2400" dirty="0" smtClean="0">
                <a:latin typeface="Arial" charset="0"/>
              </a:rPr>
              <a:t>—“</a:t>
            </a:r>
            <a:r>
              <a:rPr lang="en-US" altLang="ja-JP" sz="2400" dirty="0" smtClean="0">
                <a:latin typeface="Arial" charset="0"/>
              </a:rPr>
              <a:t>In </a:t>
            </a:r>
            <a:r>
              <a:rPr lang="en-US" altLang="ja-JP" sz="2400" dirty="0">
                <a:latin typeface="Arial" charset="0"/>
              </a:rPr>
              <a:t>a chemical </a:t>
            </a:r>
            <a:r>
              <a:rPr lang="en-US" altLang="ja-JP" sz="2400" dirty="0" smtClean="0">
                <a:latin typeface="Arial" charset="0"/>
              </a:rPr>
              <a:t>reaction, </a:t>
            </a:r>
            <a:r>
              <a:rPr lang="en-US" altLang="ja-JP" sz="2400" dirty="0">
                <a:latin typeface="Arial" charset="0"/>
              </a:rPr>
              <a:t>matter is neither created nor destroyed</a:t>
            </a:r>
            <a:r>
              <a:rPr lang="en-US" altLang="ja-JP" sz="2400" dirty="0" smtClean="0">
                <a:latin typeface="Arial" charset="0"/>
              </a:rPr>
              <a:t>.”</a:t>
            </a:r>
            <a:endParaRPr lang="en-US" altLang="ja-JP" sz="2400" dirty="0">
              <a:latin typeface="Arial" charset="0"/>
            </a:endParaRPr>
          </a:p>
          <a:p>
            <a:pPr lvl="2" eaLnBrk="1" hangingPunct="1">
              <a:buFontTx/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Allows you to predict future </a:t>
            </a:r>
            <a:r>
              <a:rPr lang="en-US" sz="2800" dirty="0" smtClean="0">
                <a:latin typeface="Arial" charset="0"/>
              </a:rPr>
              <a:t>observations.</a:t>
            </a:r>
          </a:p>
          <a:p>
            <a:pPr lvl="1" eaLnBrk="1" hangingPunct="1"/>
            <a:r>
              <a:rPr lang="en-US" sz="2400" dirty="0" smtClean="0">
                <a:latin typeface="Arial" charset="0"/>
              </a:rPr>
              <a:t>So </a:t>
            </a:r>
            <a:r>
              <a:rPr lang="en-US" sz="2400" dirty="0">
                <a:latin typeface="Arial" charset="0"/>
              </a:rPr>
              <a:t>you can test the law with </a:t>
            </a:r>
            <a:r>
              <a:rPr lang="en-US" sz="2400" dirty="0" smtClean="0">
                <a:latin typeface="Arial" charset="0"/>
              </a:rPr>
              <a:t>experiments</a:t>
            </a:r>
          </a:p>
          <a:p>
            <a:pPr marL="457200" lvl="1" indent="0" eaLnBrk="1" hangingPunct="1">
              <a:buNone/>
            </a:pPr>
            <a:endParaRPr lang="en-US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Unlike civil or governmental laws, you cannot choose to violate a scientific law.</a:t>
            </a:r>
          </a:p>
        </p:txBody>
      </p:sp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A Scientific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One or more well-established hypotheses may form the basis for a scientific </a:t>
            </a:r>
            <a:r>
              <a:rPr lang="en-US" sz="2800" b="1" dirty="0">
                <a:latin typeface="Arial" charset="0"/>
              </a:rPr>
              <a:t>theory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A scientific theory is a model for the way nature is and tries to explain not merely what nature does, but why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Theories are validated by experiments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Theories can never be conclusively proven because some new observation or experiment always has the potential to reveal a flaw.</a:t>
            </a:r>
          </a:p>
        </p:txBody>
      </p:sp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9438"/>
          </a:xfrm>
          <a:prstGeom prst="rect">
            <a:avLst/>
          </a:prstGeom>
          <a:solidFill>
            <a:srgbClr val="FFFFFF"/>
          </a:solidFill>
        </p:spPr>
        <p:txBody>
          <a:bodyPr lIns="457200" anchor="t">
            <a:spAutoFit/>
          </a:bodyPr>
          <a:lstStyle/>
          <a:p>
            <a:pPr eaLnBrk="1" hangingPunct="1"/>
            <a:r>
              <a:rPr lang="en-US" dirty="0">
                <a:solidFill>
                  <a:srgbClr val="ED6B06"/>
                </a:solidFill>
                <a:latin typeface="Arial" charset="0"/>
                <a:cs typeface="Arial" charset="0"/>
              </a:rPr>
              <a:t>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5&quot;/&gt;&lt;/object&gt;&lt;object type=&quot;3&quot; unique_id=&quot;10004&quot;&gt;&lt;property id=&quot;20148&quot; value=&quot;5&quot;/&gt;&lt;property id=&quot;20300&quot; value=&quot;Slide 2 - &amp;quot;What Do You Think?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What Do You Think?&amp;quot;&quot;/&gt;&lt;property id=&quot;20307&quot; value=&quot;260&quot;/&gt;&lt;/object&gt;&lt;object type=&quot;3&quot; unique_id=&quot;10006&quot;&gt;&lt;property id=&quot;20148&quot; value=&quot;5&quot;/&gt;&lt;property id=&quot;20300&quot; value=&quot;Slide 4 - &amp;quot;Atoms and Molecules&amp;quot;&quot;/&gt;&lt;property id=&quot;20307&quot; value=&quot;261&quot;/&gt;&lt;/object&gt;&lt;object type=&quot;3&quot; unique_id=&quot;10007&quot;&gt;&lt;property id=&quot;20148&quot; value=&quot;5&quot;/&gt;&lt;property id=&quot;20300&quot; value=&quot;Slide 5 - &amp;quot;Atoms and Molecules&amp;quot;&quot;/&gt;&lt;property id=&quot;20307&quot; value=&quot;262&quot;/&gt;&lt;/object&gt;&lt;object type=&quot;3&quot; unique_id=&quot;10008&quot;&gt;&lt;property id=&quot;20148&quot; value=&quot;5&quot;/&gt;&lt;property id=&quot;20300&quot; value=&quot;Slide 6 - &amp;quot;Atoms and Molecules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The Scientific Approach to Knowledge&amp;quot;&quot;/&gt;&lt;property id=&quot;20307&quot; value=&quot;264&quot;/&gt;&lt;/object&gt;&lt;object type=&quot;3&quot; unique_id=&quot;10010&quot;&gt;&lt;property id=&quot;20148&quot; value=&quot;5&quot;/&gt;&lt;property id=&quot;20300&quot; value=&quot;Slide 8 - &amp;quot;Observations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Hypothesis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A Scientific Law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Theory&amp;quot;&quot;/&gt;&lt;property id=&quot;20307&quot; value=&quot;268&quot;/&gt;&lt;/object&gt;&lt;object type=&quot;3&quot; unique_id=&quot;10014&quot;&gt;&lt;property id=&quot;20148&quot; value=&quot;5&quot;/&gt;&lt;property id=&quot;20300&quot; value=&quot;Slide 12 - &amp;quot;Theory&amp;quot;&quot;/&gt;&lt;property id=&quot;20307&quot; value=&quot;269&quot;/&gt;&lt;/object&gt;&lt;object type=&quot;3&quot; unique_id=&quot;10015&quot;&gt;&lt;property id=&quot;20148&quot; value=&quot;5&quot;/&gt;&lt;property id=&quot;20300&quot; value=&quot;Slide 13 - &amp;quot;The Scientific Approach to Knowledge&amp;quot;&quot;/&gt;&lt;property id=&quot;20307&quot; value=&quot;270&quot;/&gt;&lt;/object&gt;&lt;object type=&quot;3&quot; unique_id=&quot;10016&quot;&gt;&lt;property id=&quot;20148&quot; value=&quot;5&quot;/&gt;&lt;property id=&quot;20300&quot; value=&quot;Slide 14 - &amp;quot;Conceptual Connection 1.1&amp;quot;&quot;/&gt;&lt;property id=&quot;20307&quot; value=&quot;271&quot;/&gt;&lt;/object&gt;&lt;object type=&quot;3&quot; unique_id=&quot;10017&quot;&gt;&lt;property id=&quot;20148&quot; value=&quot;5&quot;/&gt;&lt;property id=&quot;20300&quot; value=&quot;Slide 15 - &amp;quot;Conceptual Connection 1.1&amp;quot;&quot;/&gt;&lt;property id=&quot;20307&quot; value=&quot;350&quot;/&gt;&lt;/object&gt;&lt;object type=&quot;3&quot; unique_id=&quot;10018&quot;&gt;&lt;property id=&quot;20148&quot; value=&quot;5&quot;/&gt;&lt;property id=&quot;20300&quot; value=&quot;Slide 16 - &amp;quot;The Classification of Matter&amp;quot;&quot;/&gt;&lt;property id=&quot;20307&quot; value=&quot;272&quot;/&gt;&lt;/object&gt;&lt;object type=&quot;3&quot; unique_id=&quot;10019&quot;&gt;&lt;property id=&quot;20148&quot; value=&quot;5&quot;/&gt;&lt;property id=&quot;20300&quot; value=&quot;Slide 17 - &amp;quot;The States of Matter&amp;quot;&quot;/&gt;&lt;property id=&quot;20307&quot; value=&quot;273&quot;/&gt;&lt;/object&gt;&lt;object type=&quot;3&quot; unique_id=&quot;10020&quot;&gt;&lt;property id=&quot;20148&quot; value=&quot;5&quot;/&gt;&lt;property id=&quot;20300&quot; value=&quot;Slide 18 - &amp;quot;Structure Determines Properties&amp;quot;&quot;/&gt;&lt;property id=&quot;20307&quot; value=&quot;274&quot;/&gt;&lt;/object&gt;&lt;object type=&quot;3&quot; unique_id=&quot;10021&quot;&gt;&lt;property id=&quot;20148&quot; value=&quot;5&quot;/&gt;&lt;property id=&quot;20300&quot; value=&quot;Slide 19 - &amp;quot;Solid Matter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Solid Matter&amp;quot;&quot;/&gt;&lt;property id=&quot;20307&quot; value=&quot;276&quot;/&gt;&lt;/object&gt;&lt;object type=&quot;3&quot; unique_id=&quot;10023&quot;&gt;&lt;property id=&quot;20148&quot; value=&quot;5&quot;/&gt;&lt;property id=&quot;20300&quot; value=&quot;Slide 21 - &amp;quot;Liquid Matter &amp;quot;&quot;/&gt;&lt;property id=&quot;20307&quot; value=&quot;277&quot;/&gt;&lt;/object&gt;&lt;object type=&quot;3&quot; unique_id=&quot;10024&quot;&gt;&lt;property id=&quot;20148&quot; value=&quot;5&quot;/&gt;&lt;property id=&quot;20300&quot; value=&quot;Slide 22 - &amp;quot;Gaseous Matter&amp;quot;&quot;/&gt;&lt;property id=&quot;20307&quot; value=&quot;278&quot;/&gt;&lt;/object&gt;&lt;object type=&quot;3&quot; unique_id=&quot;10025&quot;&gt;&lt;property id=&quot;20148&quot; value=&quot;5&quot;/&gt;&lt;property id=&quot;20300&quot; value=&quot;Slide 23 - &amp;quot;The Classification of Matter by Components&amp;quot;&quot;/&gt;&lt;property id=&quot;20307&quot; value=&quot;279&quot;/&gt;&lt;/object&gt;&lt;object type=&quot;3&quot; unique_id=&quot;10026&quot;&gt;&lt;property id=&quot;20148&quot; value=&quot;5&quot;/&gt;&lt;property id=&quot;20300&quot; value=&quot;Slide 24 - &amp;quot;Classification of Matter by Components&amp;quot;&quot;/&gt;&lt;property id=&quot;20307&quot; value=&quot;280&quot;/&gt;&lt;/object&gt;&lt;object type=&quot;3&quot; unique_id=&quot;10027&quot;&gt;&lt;property id=&quot;20148&quot; value=&quot;5&quot;/&gt;&lt;property id=&quot;20300&quot; value=&quot;Slide 25 - &amp;quot;Classification of Pure Substances&amp;quot;&quot;/&gt;&lt;property id=&quot;20307&quot; value=&quot;281&quot;/&gt;&lt;/object&gt;&lt;object type=&quot;3&quot; unique_id=&quot;10028&quot;&gt;&lt;property id=&quot;20148&quot; value=&quot;5&quot;/&gt;&lt;property id=&quot;20300&quot; value=&quot;Slide 26 - &amp;quot;Classification of Pure Substances&amp;quot;&quot;/&gt;&lt;property id=&quot;20307&quot; value=&quot;282&quot;/&gt;&lt;/object&gt;&lt;object type=&quot;3&quot; unique_id=&quot;10029&quot;&gt;&lt;property id=&quot;20148&quot; value=&quot;5&quot;/&gt;&lt;property id=&quot;20300&quot; value=&quot;Slide 27 - &amp;quot;Classification of Mixtures&amp;quot;&quot;/&gt;&lt;property id=&quot;20307&quot; value=&quot;283&quot;/&gt;&lt;/object&gt;&lt;object type=&quot;3&quot; unique_id=&quot;10030&quot;&gt;&lt;property id=&quot;20148&quot; value=&quot;5&quot;/&gt;&lt;property id=&quot;20300&quot; value=&quot;Slide 28 - &amp;quot;Heterogeneous Mixture&amp;quot;&quot;/&gt;&lt;property id=&quot;20307&quot; value=&quot;284&quot;/&gt;&lt;/object&gt;&lt;object type=&quot;3&quot; unique_id=&quot;10031&quot;&gt;&lt;property id=&quot;20148&quot; value=&quot;5&quot;/&gt;&lt;property id=&quot;20300&quot; value=&quot;Slide 29 - &amp;quot;Homogeneous Mixture&amp;quot;&quot;/&gt;&lt;property id=&quot;20307&quot; value=&quot;285&quot;/&gt;&lt;/object&gt;&lt;object type=&quot;3&quot; unique_id=&quot;10032&quot;&gt;&lt;property id=&quot;20148&quot; value=&quot;5&quot;/&gt;&lt;property id=&quot;20300&quot; value=&quot;Slide 30 - &amp;quot;Separating Mixtures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Separating Mixtures&amp;quot;&quot;/&gt;&lt;property id=&quot;20307&quot; value=&quot;287&quot;/&gt;&lt;/object&gt;&lt;object type=&quot;3&quot; unique_id=&quot;10034&quot;&gt;&lt;property id=&quot;20148&quot; value=&quot;5&quot;/&gt;&lt;property id=&quot;20300&quot; value=&quot;Slide 32 - &amp;quot;Separating Mixtures&amp;quot;&quot;/&gt;&lt;property id=&quot;20307&quot; value=&quot;288&quot;/&gt;&lt;/object&gt;&lt;object type=&quot;3&quot; unique_id=&quot;10035&quot;&gt;&lt;property id=&quot;20148&quot; value=&quot;5&quot;/&gt;&lt;property id=&quot;20300&quot; value=&quot;Slide 33 - &amp;quot;Physical and Chemical Changes&amp;quot;&quot;/&gt;&lt;property id=&quot;20307&quot; value=&quot;289&quot;/&gt;&lt;/object&gt;&lt;object type=&quot;3&quot; unique_id=&quot;10036&quot;&gt;&lt;property id=&quot;20148&quot; value=&quot;5&quot;/&gt;&lt;property id=&quot;20300&quot; value=&quot;Slide 34 - &amp;quot;Physical Change&amp;quot;&quot;/&gt;&lt;property id=&quot;20307&quot; value=&quot;290&quot;/&gt;&lt;/object&gt;&lt;object type=&quot;3&quot; unique_id=&quot;10037&quot;&gt;&lt;property id=&quot;20148&quot; value=&quot;5&quot;/&gt;&lt;property id=&quot;20300&quot; value=&quot;Slide 35 - &amp;quot;Chemical Change&amp;quot;&quot;/&gt;&lt;property id=&quot;20307&quot; value=&quot;291&quot;/&gt;&lt;/object&gt;&lt;object type=&quot;3&quot; unique_id=&quot;10038&quot;&gt;&lt;property id=&quot;20148&quot; value=&quot;5&quot;/&gt;&lt;property id=&quot;20300&quot; value=&quot;Slide 36 - &amp;quot;Physical and Chemical Changes&amp;quot;&quot;/&gt;&lt;property id=&quot;20307&quot; value=&quot;292&quot;/&gt;&lt;/object&gt;&lt;object type=&quot;3&quot; unique_id=&quot;10039&quot;&gt;&lt;property id=&quot;20148&quot; value=&quot;5&quot;/&gt;&lt;property id=&quot;20300&quot; value=&quot;Slide 37 - &amp;quot;Physical and Chemical Properties&amp;quot;&quot;/&gt;&lt;property id=&quot;20307&quot; value=&quot;293&quot;/&gt;&lt;/object&gt;&lt;object type=&quot;3&quot; unique_id=&quot;10040&quot;&gt;&lt;property id=&quot;20148&quot; value=&quot;5&quot;/&gt;&lt;property id=&quot;20300&quot; value=&quot;Slide 38 - &amp;quot;Energy: A Fundamental Part of Physical and Chemical Change&amp;quot;&quot;/&gt;&lt;property id=&quot;20307&quot; value=&quot;295&quot;/&gt;&lt;/object&gt;&lt;object type=&quot;3&quot; unique_id=&quot;10041&quot;&gt;&lt;property id=&quot;20148&quot; value=&quot;5&quot;/&gt;&lt;property id=&quot;20300&quot; value=&quot;Slide 39 - &amp;quot; Energy&amp;quot;&quot;/&gt;&lt;property id=&quot;20307&quot; value=&quot;296&quot;/&gt;&lt;/object&gt;&lt;object type=&quot;3&quot; unique_id=&quot;10042&quot;&gt;&lt;property id=&quot;20148&quot; value=&quot;5&quot;/&gt;&lt;property id=&quot;20300&quot; value=&quot;Slide 40 - &amp;quot;Summarizing Energy&amp;quot;&quot;/&gt;&lt;property id=&quot;20307&quot; value=&quot;297&quot;/&gt;&lt;/object&gt;&lt;object type=&quot;3&quot; unique_id=&quot;10043&quot;&gt;&lt;property id=&quot;20148&quot; value=&quot;5&quot;/&gt;&lt;property id=&quot;20300&quot; value=&quot;Slide 41 - &amp;quot;The Units of Measurement&amp;quot;&quot;/&gt;&lt;property id=&quot;20307&quot; value=&quot;298&quot;/&gt;&lt;/object&gt;&lt;object type=&quot;3&quot; unique_id=&quot;10044&quot;&gt;&lt;property id=&quot;20148&quot; value=&quot;5&quot;/&gt;&lt;property id=&quot;20300&quot; value=&quot;Slide 42 - &amp;quot;The Standard Units&amp;quot;&quot;/&gt;&lt;property id=&quot;20307&quot; value=&quot;299&quot;/&gt;&lt;/object&gt;&lt;object type=&quot;3&quot; unique_id=&quot;10045&quot;&gt;&lt;property id=&quot;20148&quot; value=&quot;5&quot;/&gt;&lt;property id=&quot;20300&quot; value=&quot;Slide 43 - &amp;quot;The Meter: A Measure of Length&amp;quot;&quot;/&gt;&lt;property id=&quot;20307&quot; value=&quot;300&quot;/&gt;&lt;/object&gt;&lt;object type=&quot;3&quot; unique_id=&quot;10046&quot;&gt;&lt;property id=&quot;20148&quot; value=&quot;5&quot;/&gt;&lt;property id=&quot;20300&quot; value=&quot;Slide 44 - &amp;quot;The Kilogram: A Measure of Mass&amp;quot;&quot;/&gt;&lt;property id=&quot;20307&quot; value=&quot;301&quot;/&gt;&lt;/object&gt;&lt;object type=&quot;3&quot; unique_id=&quot;10047&quot;&gt;&lt;property id=&quot;20148&quot; value=&quot;5&quot;/&gt;&lt;property id=&quot;20300&quot; value=&quot;Slide 45 - &amp;quot;The Second: A Measure of Time&amp;quot;&quot;/&gt;&lt;property id=&quot;20307&quot; value=&quot;302&quot;/&gt;&lt;/object&gt;&lt;object type=&quot;3&quot; unique_id=&quot;10048&quot;&gt;&lt;property id=&quot;20148&quot; value=&quot;5&quot;/&gt;&lt;property id=&quot;20300&quot; value=&quot;Slide 46 - &amp;quot;The Kelvin: A Measure of Temperature&amp;quot;&quot;/&gt;&lt;property id=&quot;20307&quot; value=&quot;303&quot;/&gt;&lt;/object&gt;&lt;object type=&quot;3&quot; unique_id=&quot;10049&quot;&gt;&lt;property id=&quot;20148&quot; value=&quot;5&quot;/&gt;&lt;property id=&quot;20300&quot; value=&quot;Slide 47 - &amp;quot;The Kelvin: A Measure of Temperature&amp;quot;&quot;/&gt;&lt;property id=&quot;20307&quot; value=&quot;304&quot;/&gt;&lt;/object&gt;&lt;object type=&quot;3&quot; unique_id=&quot;10050&quot;&gt;&lt;property id=&quot;20148&quot; value=&quot;5&quot;/&gt;&lt;property id=&quot;20300&quot; value=&quot;Slide 48 - &amp;quot;A Measure of Temperature&amp;quot;&quot;/&gt;&lt;property id=&quot;20307&quot; value=&quot;305&quot;/&gt;&lt;/object&gt;&lt;object type=&quot;3&quot; unique_id=&quot;10051&quot;&gt;&lt;property id=&quot;20148&quot; value=&quot;5&quot;/&gt;&lt;property id=&quot;20300&quot; value=&quot;Slide 49 - &amp;quot;Prefix Multipliers&amp;quot;&quot;/&gt;&lt;property id=&quot;20307&quot; value=&quot;307&quot;/&gt;&lt;/object&gt;&lt;object type=&quot;3&quot; unique_id=&quot;10052&quot;&gt;&lt;property id=&quot;20148&quot; value=&quot;5&quot;/&gt;&lt;property id=&quot;20300&quot; value=&quot;Slide 50 - &amp;quot;Counting Significant Figures&amp;quot;&quot;/&gt;&lt;property id=&quot;20307&quot; value=&quot;322&quot;/&gt;&lt;/object&gt;&lt;object type=&quot;3&quot; unique_id=&quot;10053&quot;&gt;&lt;property id=&quot;20148&quot; value=&quot;5&quot;/&gt;&lt;property id=&quot;20300&quot; value=&quot;Slide 51 - &amp;quot;Counting Significant Figures&amp;quot;&quot;/&gt;&lt;property id=&quot;20307&quot; value=&quot;323&quot;/&gt;&lt;/object&gt;&lt;object type=&quot;3&quot; unique_id=&quot;10054&quot;&gt;&lt;property id=&quot;20148&quot; value=&quot;5&quot;/&gt;&lt;property id=&quot;20300&quot; value=&quot;Slide 52 - &amp;quot;Counting Significant Figures&amp;quot;&quot;/&gt;&lt;property id=&quot;20307&quot; value=&quot;324&quot;/&gt;&lt;/object&gt;&lt;object type=&quot;3&quot; unique_id=&quot;10055&quot;&gt;&lt;property id=&quot;20148&quot; value=&quot;5&quot;/&gt;&lt;property id=&quot;20300&quot; value=&quot;Slide 53 - &amp;quot;Exact Numbers&amp;quot;&quot;/&gt;&lt;property id=&quot;20307&quot; value=&quot;325&quot;/&gt;&lt;/object&gt;&lt;object type=&quot;3&quot; unique_id=&quot;10056&quot;&gt;&lt;property id=&quot;20148&quot; value=&quot;5&quot;/&gt;&lt;property id=&quot;20300&quot; value=&quot;Slide 54 - &amp;quot;Significant Figures in Calculations&amp;quot;&quot;/&gt;&lt;property id=&quot;20307&quot; value=&quot;327&quot;/&gt;&lt;/object&gt;&lt;object type=&quot;3&quot; unique_id=&quot;10057&quot;&gt;&lt;property id=&quot;20148&quot; value=&quot;5&quot;/&gt;&lt;property id=&quot;20300&quot; value=&quot;Slide 55 - &amp;quot;Significant Figure: Rules for Calculations&amp;quot;&quot;/&gt;&lt;property id=&quot;20307&quot; value=&quot;328&quot;/&gt;&lt;/object&gt;&lt;object type=&quot;3&quot; unique_id=&quot;10058&quot;&gt;&lt;property id=&quot;20148&quot; value=&quot;5&quot;/&gt;&lt;property id=&quot;20300&quot; value=&quot;Slide 56 - &amp;quot;Rules for Calculations&amp;quot;&quot;/&gt;&lt;property id=&quot;20307&quot; value=&quot;329&quot;/&gt;&lt;/object&gt;&lt;object type=&quot;3&quot; unique_id=&quot;10059&quot;&gt;&lt;property id=&quot;20148&quot; value=&quot;5&quot;/&gt;&lt;property id=&quot;20300&quot; value=&quot;Slide 57 - &amp;quot;Rules for Calculations&amp;quot;&quot;/&gt;&lt;property id=&quot;20307&quot; value=&quot;330&quot;/&gt;&lt;/object&gt;&lt;object type=&quot;3&quot; unique_id=&quot;10060&quot;&gt;&lt;property id=&quot;20148&quot; value=&quot;5&quot;/&gt;&lt;property id=&quot;20300&quot; value=&quot;Slide 58 - &amp;quot;Rules for Rounding&amp;quot;&quot;/&gt;&lt;property id=&quot;20307&quot; value=&quot;331&quot;/&gt;&lt;/object&gt;&lt;object type=&quot;3&quot; unique_id=&quot;10061&quot;&gt;&lt;property id=&quot;20148&quot; value=&quot;5&quot;/&gt;&lt;property id=&quot;20300&quot; value=&quot;Slide 59 - &amp;quot;Rounding in Multistep Calculations&amp;quot;&quot;/&gt;&lt;property id=&quot;20307&quot; value=&quot;332&quot;/&gt;&lt;/object&gt;&lt;object type=&quot;3&quot; unique_id=&quot;10062&quot;&gt;&lt;property id=&quot;20148&quot; value=&quot;5&quot;/&gt;&lt;property id=&quot;20300&quot; value=&quot;Slide 60 - &amp;quot;Precision and Accuracy&amp;quot;&quot;/&gt;&lt;property id=&quot;20307&quot; value=&quot;334&quot;/&gt;&lt;/object&gt;&lt;object type=&quot;3&quot; unique_id=&quot;10063&quot;&gt;&lt;property id=&quot;20148&quot; value=&quot;5&quot;/&gt;&lt;property id=&quot;20300&quot; value=&quot;Slide 61 - &amp;quot;Precision and Accuracy&amp;quot;&quot;/&gt;&lt;property id=&quot;20307&quot; value=&quot;335&quot;/&gt;&lt;/object&gt;&lt;object type=&quot;3&quot; unique_id=&quot;10064&quot;&gt;&lt;property id=&quot;20148&quot; value=&quot;5&quot;/&gt;&lt;property id=&quot;20300&quot; value=&quot;Slide 62 - &amp;quot;Precision and Accuracy&amp;quot;&quot;/&gt;&lt;property id=&quot;20307&quot; value=&quot;336&quot;/&gt;&lt;/object&gt;&lt;object type=&quot;3&quot; unique_id=&quot;10065&quot;&gt;&lt;property id=&quot;20148&quot; value=&quot;5&quot;/&gt;&lt;property id=&quot;20300&quot; value=&quot;Slide 63 - &amp;quot;Precision and Accuracy&amp;quot;&quot;/&gt;&lt;property id=&quot;20307&quot; value=&quot;337&quot;/&gt;&lt;/object&gt;&lt;object type=&quot;3&quot; unique_id=&quot;10066&quot;&gt;&lt;property id=&quot;20148&quot; value=&quot;5&quot;/&gt;&lt;property id=&quot;20300&quot; value=&quot;Slide 64 - &amp;quot;Solving Chemical Problems&amp;quot;&quot;/&gt;&lt;property id=&quot;20307&quot; value=&quot;338&quot;/&gt;&lt;/object&gt;&lt;object type=&quot;3&quot; unique_id=&quot;10067&quot;&gt;&lt;property id=&quot;20148&quot; value=&quot;5&quot;/&gt;&lt;property id=&quot;20300&quot; value=&quot;Slide 65 - &amp;quot;Dimensional Analysis&amp;quot;&quot;/&gt;&lt;property id=&quot;20307&quot; value=&quot;339&quot;/&gt;&lt;/object&gt;&lt;object type=&quot;3&quot; unique_id=&quot;10068&quot;&gt;&lt;property id=&quot;20148&quot; value=&quot;5&quot;/&gt;&lt;property id=&quot;20300&quot; value=&quot;Slide 66 - &amp;quot;Dimensional Analysis&amp;quot;&quot;/&gt;&lt;property id=&quot;20307&quot; value=&quot;340&quot;/&gt;&lt;/object&gt;&lt;object type=&quot;3&quot; unique_id=&quot;10070&quot;&gt;&lt;property id=&quot;20148&quot; value=&quot;5&quot;/&gt;&lt;property id=&quot;20300&quot; value=&quot;Slide 67 - &amp;quot;Dimensional Analysis&amp;quot;&quot;/&gt;&lt;property id=&quot;20307&quot; value=&quot;342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10002</TotalTime>
  <Words>2360</Words>
  <Application>Microsoft Office PowerPoint</Application>
  <PresentationFormat>On-screen Show (4:3)</PresentationFormat>
  <Paragraphs>353</Paragraphs>
  <Slides>55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HA5Lect_template</vt:lpstr>
      <vt:lpstr>PowerPoint Presentation</vt:lpstr>
      <vt:lpstr>Atoms and Molecules</vt:lpstr>
      <vt:lpstr>Atoms and Molecules</vt:lpstr>
      <vt:lpstr>Atoms and Molecules</vt:lpstr>
      <vt:lpstr>The Scientific Approach to Knowledge</vt:lpstr>
      <vt:lpstr>Observations</vt:lpstr>
      <vt:lpstr>Hypothesis</vt:lpstr>
      <vt:lpstr>A Scientific Law</vt:lpstr>
      <vt:lpstr>Theory</vt:lpstr>
      <vt:lpstr>Theory</vt:lpstr>
      <vt:lpstr>The Scientific Approach to Knowledge</vt:lpstr>
      <vt:lpstr>Conceptual Connection 1.1</vt:lpstr>
      <vt:lpstr>Conceptual Connection 1.1</vt:lpstr>
      <vt:lpstr>The Classification of Matter</vt:lpstr>
      <vt:lpstr>The Classification of Matter by Components</vt:lpstr>
      <vt:lpstr>Classification of Matter by Components</vt:lpstr>
      <vt:lpstr>Classification of Pure Substances</vt:lpstr>
      <vt:lpstr>Classification of Pure Substances</vt:lpstr>
      <vt:lpstr>Classification of Mixtures</vt:lpstr>
      <vt:lpstr>Heterogeneous Mixture</vt:lpstr>
      <vt:lpstr>Homogeneous Mixture</vt:lpstr>
      <vt:lpstr>Physical and Chemical Changes</vt:lpstr>
      <vt:lpstr>Physical Change</vt:lpstr>
      <vt:lpstr>Chemical Change</vt:lpstr>
      <vt:lpstr>Physical and Chemical Changes</vt:lpstr>
      <vt:lpstr>Physical and Chemical Properties</vt:lpstr>
      <vt:lpstr>Energy: A Fundamental Part of Physical and Chemical Change</vt:lpstr>
      <vt:lpstr> Energy</vt:lpstr>
      <vt:lpstr>Summarizing Energy</vt:lpstr>
      <vt:lpstr>The Units of Measurement</vt:lpstr>
      <vt:lpstr>The Kelvin: A Measure of Temperature</vt:lpstr>
      <vt:lpstr>The Kelvin: A Measure of Temperature</vt:lpstr>
      <vt:lpstr>A Measure of Temperature</vt:lpstr>
      <vt:lpstr>Prefix Multipliers</vt:lpstr>
      <vt:lpstr>Prefix Multipliers</vt:lpstr>
      <vt:lpstr>Derived Units: Volume and Density</vt:lpstr>
      <vt:lpstr>Intensive and Extensive Properties</vt:lpstr>
      <vt:lpstr>Counting Significant Figures</vt:lpstr>
      <vt:lpstr>Counting Significant Figures</vt:lpstr>
      <vt:lpstr>Counting Significant Figures</vt:lpstr>
      <vt:lpstr>Exact Numbers</vt:lpstr>
      <vt:lpstr>Significant Figures in Calculations</vt:lpstr>
      <vt:lpstr>Significant Figures: Rules for Calculations</vt:lpstr>
      <vt:lpstr>Rules for Calculations</vt:lpstr>
      <vt:lpstr>Rules for Calculations</vt:lpstr>
      <vt:lpstr>Rules for Rounding</vt:lpstr>
      <vt:lpstr>Rounding in Multistep Calculations</vt:lpstr>
      <vt:lpstr>Precision and Accuracy</vt:lpstr>
      <vt:lpstr>Precision and Accuracy</vt:lpstr>
      <vt:lpstr>Precision and Accuracy (continued)</vt:lpstr>
      <vt:lpstr>Precision and Accuracy (continued)</vt:lpstr>
      <vt:lpstr>Solving Chemical Problems</vt:lpstr>
      <vt:lpstr>Dimensional Analysis</vt:lpstr>
      <vt:lpstr>Dimensional Analysis</vt:lpstr>
      <vt:lpstr>Dimensional Analysis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Rusty Randles</cp:lastModifiedBy>
  <cp:revision>253</cp:revision>
  <cp:lastPrinted>2013-03-26T15:10:13Z</cp:lastPrinted>
  <dcterms:created xsi:type="dcterms:W3CDTF">2007-09-26T05:29:17Z</dcterms:created>
  <dcterms:modified xsi:type="dcterms:W3CDTF">2017-06-06T15:27:15Z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